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2" d="100"/>
          <a:sy n="72" d="100"/>
        </p:scale>
        <p:origin x="49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55FBA5-4DB1-4125-8429-F0CA6A0FCCF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75AA434E-6D62-4F8A-9FB3-EF4ED33E10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148143AC-05B0-4151-9AF6-B501374DB051}"/>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5" name="Marcador de pie de página 4">
            <a:extLst>
              <a:ext uri="{FF2B5EF4-FFF2-40B4-BE49-F238E27FC236}">
                <a16:creationId xmlns:a16="http://schemas.microsoft.com/office/drawing/2014/main" id="{41283B23-601A-4D59-AA11-E07BA7CD9BD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733C57A-C22C-4D47-9EDC-03AEA6926C1D}"/>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838366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B7FD51-5B60-43E4-9C62-4F2459D9A1FF}"/>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72F4F597-0557-4390-9F3C-E6A77CD58BA4}"/>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4057B51B-A4C5-4CD8-96A7-C99B0801B60A}"/>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5" name="Marcador de pie de página 4">
            <a:extLst>
              <a:ext uri="{FF2B5EF4-FFF2-40B4-BE49-F238E27FC236}">
                <a16:creationId xmlns:a16="http://schemas.microsoft.com/office/drawing/2014/main" id="{ECC84509-05E0-488E-9EF6-C3BB1177F54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DA9E8CF-A04B-4B5D-9DD7-E634967EC558}"/>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1365799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902D24F-A187-465A-9BAB-387DF5F0C4C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AC8CC1A4-B27D-450B-A32F-567824FE5F29}"/>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B29624E7-96B6-4112-94BC-59A701B699CA}"/>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5" name="Marcador de pie de página 4">
            <a:extLst>
              <a:ext uri="{FF2B5EF4-FFF2-40B4-BE49-F238E27FC236}">
                <a16:creationId xmlns:a16="http://schemas.microsoft.com/office/drawing/2014/main" id="{6B401754-E580-423E-B1ED-933A4318C0A6}"/>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5D2A717-DF88-4B05-B372-F7909DBA53BD}"/>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4141790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F43539-E54C-4D19-901E-9E8B5D186A1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4D8B2E51-CEBD-4589-8AA2-782D1B9A117A}"/>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79D4991-8AD7-44D9-945B-081B9D9745AB}"/>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5" name="Marcador de pie de página 4">
            <a:extLst>
              <a:ext uri="{FF2B5EF4-FFF2-40B4-BE49-F238E27FC236}">
                <a16:creationId xmlns:a16="http://schemas.microsoft.com/office/drawing/2014/main" id="{5C8EC237-A3C9-450F-BCCB-8CE5891ABAE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DE89782E-06A2-4FD3-B67D-7745038DFF36}"/>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1724841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978B52-6CC8-42B3-BD28-0BE87A40AF9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4A9F5600-4530-4BD9-BC01-242F4A3638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E0357916-0F29-4974-B39D-32ED5E7F7DDE}"/>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5" name="Marcador de pie de página 4">
            <a:extLst>
              <a:ext uri="{FF2B5EF4-FFF2-40B4-BE49-F238E27FC236}">
                <a16:creationId xmlns:a16="http://schemas.microsoft.com/office/drawing/2014/main" id="{1C4F1865-3D5B-4245-8A97-797C8092E17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44583EA5-4161-4D47-A87A-52319C87AFF1}"/>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93790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D78DCC-A80D-422F-A226-2E9F73F39B21}"/>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C6FE71D9-00A1-4688-98E6-75A3A15B4CD7}"/>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F8009091-DFBC-4148-9E20-3F8E6A3BCCD9}"/>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A67A5AC3-4F17-4741-8712-3D305775C32A}"/>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6" name="Marcador de pie de página 5">
            <a:extLst>
              <a:ext uri="{FF2B5EF4-FFF2-40B4-BE49-F238E27FC236}">
                <a16:creationId xmlns:a16="http://schemas.microsoft.com/office/drawing/2014/main" id="{6200A43F-2B6D-4F91-8DF0-AD34ED4BC535}"/>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FC1D532D-8002-4FB4-B1C1-4B531FCF8134}"/>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2381363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AE233A-261C-4CFC-A463-1409E16FA538}"/>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72671E4C-CACC-4BDD-9311-217512AB08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C70B2045-B30D-4A53-8B9D-A1B4D8D48795}"/>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409235E6-32B3-40D2-8913-E3E013BEA8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E8FD8A6C-E401-4E2F-9D43-9E6EA006F8C2}"/>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FDA3111D-8CCB-4B11-BA24-1B7F302CB04B}"/>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8" name="Marcador de pie de página 7">
            <a:extLst>
              <a:ext uri="{FF2B5EF4-FFF2-40B4-BE49-F238E27FC236}">
                <a16:creationId xmlns:a16="http://schemas.microsoft.com/office/drawing/2014/main" id="{2B69F4EB-976A-480B-932B-BEC721BC85DA}"/>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F5822455-CB25-484F-A587-E8A305278DC6}"/>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2741772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23E192-FFFA-40BE-875E-256A8418DF9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E36BB5A7-3628-4798-9DCF-4D6B1C75510C}"/>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4" name="Marcador de pie de página 3">
            <a:extLst>
              <a:ext uri="{FF2B5EF4-FFF2-40B4-BE49-F238E27FC236}">
                <a16:creationId xmlns:a16="http://schemas.microsoft.com/office/drawing/2014/main" id="{CDFFBDE0-F75F-4885-A683-4A97C208EB5B}"/>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8874C175-A86B-4C94-BB46-4AEBB4EC5ECC}"/>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4117223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53F05F6-9F67-405F-A077-73B1B00F9731}"/>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3" name="Marcador de pie de página 2">
            <a:extLst>
              <a:ext uri="{FF2B5EF4-FFF2-40B4-BE49-F238E27FC236}">
                <a16:creationId xmlns:a16="http://schemas.microsoft.com/office/drawing/2014/main" id="{B4CDAF7C-7B9F-4E58-ABDE-AAF931CF29D6}"/>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4C888BDA-1994-49C6-A737-E658EE9C9F00}"/>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3659249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06C12F-8891-46D4-95B6-4886270450C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18BFA09E-AD8D-41A1-8B0C-1D7D459C3B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02B93DBA-125C-4E40-AF1B-7CB7AA5EC8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EC25DA70-B094-4622-8FDC-CE33992A7A1B}"/>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6" name="Marcador de pie de página 5">
            <a:extLst>
              <a:ext uri="{FF2B5EF4-FFF2-40B4-BE49-F238E27FC236}">
                <a16:creationId xmlns:a16="http://schemas.microsoft.com/office/drawing/2014/main" id="{90AD0A40-1DC4-4719-AC17-DC2BCC455739}"/>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D90EC69A-2DC3-4CA3-AAEC-77F87BC3C1A2}"/>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3955502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9CA463-F971-4BE3-9FA9-070897DA9B8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32F455CF-D258-4982-8923-892ED2CB7F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5A7159EF-CAF5-4F30-A44F-7DD0E44772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8C7AF654-0777-45E9-9062-3BA210CD45A2}"/>
              </a:ext>
            </a:extLst>
          </p:cNvPr>
          <p:cNvSpPr>
            <a:spLocks noGrp="1"/>
          </p:cNvSpPr>
          <p:nvPr>
            <p:ph type="dt" sz="half" idx="10"/>
          </p:nvPr>
        </p:nvSpPr>
        <p:spPr/>
        <p:txBody>
          <a:bodyPr/>
          <a:lstStyle/>
          <a:p>
            <a:fld id="{82395D5D-0DC5-4CD5-BE38-A24D56B2351C}" type="datetimeFigureOut">
              <a:rPr lang="es-MX" smtClean="0"/>
              <a:t>09/03/2018</a:t>
            </a:fld>
            <a:endParaRPr lang="es-MX"/>
          </a:p>
        </p:txBody>
      </p:sp>
      <p:sp>
        <p:nvSpPr>
          <p:cNvPr id="6" name="Marcador de pie de página 5">
            <a:extLst>
              <a:ext uri="{FF2B5EF4-FFF2-40B4-BE49-F238E27FC236}">
                <a16:creationId xmlns:a16="http://schemas.microsoft.com/office/drawing/2014/main" id="{E28D72B0-457B-43AA-930D-06C086B1A29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0048ED4-1B9E-4E1B-B95B-C576B32C2B58}"/>
              </a:ext>
            </a:extLst>
          </p:cNvPr>
          <p:cNvSpPr>
            <a:spLocks noGrp="1"/>
          </p:cNvSpPr>
          <p:nvPr>
            <p:ph type="sldNum" sz="quarter" idx="12"/>
          </p:nvPr>
        </p:nvSpPr>
        <p:spPr/>
        <p:txBody>
          <a:bodyPr/>
          <a:lstStyle/>
          <a:p>
            <a:fld id="{D0AEF34F-2238-4120-9DE0-63236780D5FE}" type="slidenum">
              <a:rPr lang="es-MX" smtClean="0"/>
              <a:t>‹Nº›</a:t>
            </a:fld>
            <a:endParaRPr lang="es-MX"/>
          </a:p>
        </p:txBody>
      </p:sp>
    </p:spTree>
    <p:extLst>
      <p:ext uri="{BB962C8B-B14F-4D97-AF65-F5344CB8AC3E}">
        <p14:creationId xmlns:p14="http://schemas.microsoft.com/office/powerpoint/2010/main" val="709535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CFEDA6A-4EAD-4AA8-AD97-43DAE672B4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7413DEE4-C384-481D-96C4-504842F6C7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C4C237BC-B18E-449C-AE2A-7E9AD72959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395D5D-0DC5-4CD5-BE38-A24D56B2351C}" type="datetimeFigureOut">
              <a:rPr lang="es-MX" smtClean="0"/>
              <a:t>09/03/2018</a:t>
            </a:fld>
            <a:endParaRPr lang="es-MX"/>
          </a:p>
        </p:txBody>
      </p:sp>
      <p:sp>
        <p:nvSpPr>
          <p:cNvPr id="5" name="Marcador de pie de página 4">
            <a:extLst>
              <a:ext uri="{FF2B5EF4-FFF2-40B4-BE49-F238E27FC236}">
                <a16:creationId xmlns:a16="http://schemas.microsoft.com/office/drawing/2014/main" id="{D411B0CC-711E-4BF2-9C98-8D6CCCFC07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ACA568ED-AD13-406F-87B3-1D58A6CAE5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AEF34F-2238-4120-9DE0-63236780D5FE}" type="slidenum">
              <a:rPr lang="es-MX" smtClean="0"/>
              <a:t>‹Nº›</a:t>
            </a:fld>
            <a:endParaRPr lang="es-MX"/>
          </a:p>
        </p:txBody>
      </p:sp>
    </p:spTree>
    <p:extLst>
      <p:ext uri="{BB962C8B-B14F-4D97-AF65-F5344CB8AC3E}">
        <p14:creationId xmlns:p14="http://schemas.microsoft.com/office/powerpoint/2010/main" val="1988731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705253-EA77-4E73-9A25-C1D11299AE86}"/>
              </a:ext>
            </a:extLst>
          </p:cNvPr>
          <p:cNvSpPr>
            <a:spLocks noGrp="1"/>
          </p:cNvSpPr>
          <p:nvPr>
            <p:ph type="ctrTitle"/>
          </p:nvPr>
        </p:nvSpPr>
        <p:spPr>
          <a:xfrm>
            <a:off x="-195942" y="4470400"/>
            <a:ext cx="12192000" cy="2387600"/>
          </a:xfrm>
        </p:spPr>
        <p:txBody>
          <a:bodyPr>
            <a:noAutofit/>
          </a:bodyPr>
          <a:lstStyle/>
          <a:p>
            <a:r>
              <a:rPr lang="es-MX" sz="4400" dirty="0">
                <a:solidFill>
                  <a:schemeClr val="bg1"/>
                </a:solidFill>
              </a:rPr>
              <a:t>Tema: Bulimia.</a:t>
            </a:r>
            <a:br>
              <a:rPr lang="es-MX" sz="4400" dirty="0">
                <a:solidFill>
                  <a:schemeClr val="bg1"/>
                </a:solidFill>
              </a:rPr>
            </a:br>
            <a:r>
              <a:rPr lang="es-MX" sz="4400" dirty="0">
                <a:solidFill>
                  <a:schemeClr val="bg1"/>
                </a:solidFill>
              </a:rPr>
              <a:t>2°”F”</a:t>
            </a:r>
            <a:br>
              <a:rPr lang="es-MX" sz="4400" dirty="0">
                <a:solidFill>
                  <a:schemeClr val="bg1"/>
                </a:solidFill>
              </a:rPr>
            </a:br>
            <a:r>
              <a:rPr lang="es-MX" sz="4400" dirty="0">
                <a:solidFill>
                  <a:schemeClr val="bg1"/>
                </a:solidFill>
              </a:rPr>
              <a:t>Especialidad: Mecánica Industrial.</a:t>
            </a:r>
            <a:br>
              <a:rPr lang="es-MX" sz="4400" dirty="0">
                <a:solidFill>
                  <a:schemeClr val="bg1"/>
                </a:solidFill>
              </a:rPr>
            </a:br>
            <a:r>
              <a:rPr lang="es-MX" sz="4400" dirty="0">
                <a:solidFill>
                  <a:schemeClr val="bg1"/>
                </a:solidFill>
              </a:rPr>
              <a:t>Equipo: Dinamita</a:t>
            </a:r>
            <a:br>
              <a:rPr lang="es-MX" sz="4400" dirty="0">
                <a:solidFill>
                  <a:schemeClr val="bg1"/>
                </a:solidFill>
              </a:rPr>
            </a:br>
            <a:r>
              <a:rPr lang="es-MX" sz="4400" dirty="0">
                <a:solidFill>
                  <a:schemeClr val="bg1"/>
                </a:solidFill>
              </a:rPr>
              <a:t>integrantes:</a:t>
            </a:r>
            <a:br>
              <a:rPr lang="es-MX" sz="4400" dirty="0">
                <a:solidFill>
                  <a:schemeClr val="bg1"/>
                </a:solidFill>
              </a:rPr>
            </a:br>
            <a:r>
              <a:rPr lang="es-MX" sz="4400" dirty="0">
                <a:solidFill>
                  <a:schemeClr val="bg1"/>
                </a:solidFill>
              </a:rPr>
              <a:t>Miguel Alejandro Ramos Casillas</a:t>
            </a:r>
            <a:br>
              <a:rPr lang="es-MX" sz="4400" dirty="0">
                <a:solidFill>
                  <a:schemeClr val="bg1"/>
                </a:solidFill>
              </a:rPr>
            </a:br>
            <a:r>
              <a:rPr lang="es-MX" sz="4400" dirty="0">
                <a:solidFill>
                  <a:schemeClr val="bg1"/>
                </a:solidFill>
              </a:rPr>
              <a:t>Guillermo de Jesús García López</a:t>
            </a:r>
            <a:br>
              <a:rPr lang="es-MX" sz="4400" dirty="0">
                <a:solidFill>
                  <a:schemeClr val="bg1"/>
                </a:solidFill>
              </a:rPr>
            </a:br>
            <a:r>
              <a:rPr lang="es-MX" sz="4400" dirty="0">
                <a:solidFill>
                  <a:schemeClr val="bg1"/>
                </a:solidFill>
              </a:rPr>
              <a:t>José Francisco López Ramírez</a:t>
            </a:r>
            <a:br>
              <a:rPr lang="es-MX" sz="4400" dirty="0">
                <a:solidFill>
                  <a:schemeClr val="bg1"/>
                </a:solidFill>
              </a:rPr>
            </a:br>
            <a:r>
              <a:rPr lang="es-MX" sz="4400" dirty="0">
                <a:solidFill>
                  <a:schemeClr val="bg1"/>
                </a:solidFill>
              </a:rPr>
              <a:t>Ángel Gabriel Romero González</a:t>
            </a:r>
            <a:br>
              <a:rPr lang="es-MX" sz="4400" dirty="0">
                <a:solidFill>
                  <a:schemeClr val="bg1"/>
                </a:solidFill>
              </a:rPr>
            </a:br>
            <a:r>
              <a:rPr lang="es-MX" sz="4400" dirty="0">
                <a:solidFill>
                  <a:schemeClr val="bg1"/>
                </a:solidFill>
              </a:rPr>
              <a:t>Harold Michel Avalos Juárez</a:t>
            </a:r>
            <a:br>
              <a:rPr lang="es-MX" sz="4400" dirty="0">
                <a:solidFill>
                  <a:schemeClr val="bg1"/>
                </a:solidFill>
              </a:rPr>
            </a:br>
            <a:endParaRPr lang="es-MX" sz="4400" dirty="0">
              <a:solidFill>
                <a:schemeClr val="bg1"/>
              </a:solidFill>
            </a:endParaRPr>
          </a:p>
        </p:txBody>
      </p:sp>
    </p:spTree>
    <p:extLst>
      <p:ext uri="{BB962C8B-B14F-4D97-AF65-F5344CB8AC3E}">
        <p14:creationId xmlns:p14="http://schemas.microsoft.com/office/powerpoint/2010/main" val="3995466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2E3D24-5D11-4420-9E59-D0D36C722A6C}"/>
              </a:ext>
            </a:extLst>
          </p:cNvPr>
          <p:cNvSpPr>
            <a:spLocks noGrp="1"/>
          </p:cNvSpPr>
          <p:nvPr>
            <p:ph type="title"/>
          </p:nvPr>
        </p:nvSpPr>
        <p:spPr/>
        <p:txBody>
          <a:bodyPr>
            <a:normAutofit/>
          </a:bodyPr>
          <a:lstStyle/>
          <a:p>
            <a:r>
              <a:rPr lang="es-MX" dirty="0"/>
              <a:t>Tratamiento farmacológico.</a:t>
            </a:r>
          </a:p>
        </p:txBody>
      </p:sp>
      <p:sp>
        <p:nvSpPr>
          <p:cNvPr id="3" name="Marcador de contenido 2">
            <a:extLst>
              <a:ext uri="{FF2B5EF4-FFF2-40B4-BE49-F238E27FC236}">
                <a16:creationId xmlns:a16="http://schemas.microsoft.com/office/drawing/2014/main" id="{71E8231E-28EC-45A9-BD52-E888F6DB3AC6}"/>
              </a:ext>
            </a:extLst>
          </p:cNvPr>
          <p:cNvSpPr>
            <a:spLocks noGrp="1"/>
          </p:cNvSpPr>
          <p:nvPr>
            <p:ph idx="1"/>
          </p:nvPr>
        </p:nvSpPr>
        <p:spPr/>
        <p:txBody>
          <a:bodyPr>
            <a:normAutofit/>
          </a:bodyPr>
          <a:lstStyle/>
          <a:p>
            <a:r>
              <a:rPr lang="es-MX" dirty="0"/>
              <a:t>Por un lado, por medio de los antipsicóticos, se intentará atacar las ideas delirantes. Por ejemplo, la errónea autopercepción de su imagen corporal. Los antidepresivos intentarán calmar los síntomas depresivos característicos de esta enfermedad mental.</a:t>
            </a:r>
          </a:p>
          <a:p>
            <a:endParaRPr lang="es-MX" dirty="0"/>
          </a:p>
          <a:p>
            <a:r>
              <a:rPr lang="es-MX" dirty="0"/>
              <a:t>Al producirse los métodos de compensación a la ingesta compulsiva de alimentos, la depresión es una de las consecuencias y síntomas de la bulimia la cual conlleva sentimientos de culpa.</a:t>
            </a:r>
          </a:p>
          <a:p>
            <a:endParaRPr lang="es-MX" dirty="0"/>
          </a:p>
          <a:p>
            <a:endParaRPr lang="es-MX" dirty="0"/>
          </a:p>
          <a:p>
            <a:endParaRPr lang="es-MX" dirty="0"/>
          </a:p>
        </p:txBody>
      </p:sp>
    </p:spTree>
    <p:extLst>
      <p:ext uri="{BB962C8B-B14F-4D97-AF65-F5344CB8AC3E}">
        <p14:creationId xmlns:p14="http://schemas.microsoft.com/office/powerpoint/2010/main" val="2635702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40B8D4-8771-44A0-8897-A2A14E9C16FF}"/>
              </a:ext>
            </a:extLst>
          </p:cNvPr>
          <p:cNvSpPr>
            <a:spLocks noGrp="1"/>
          </p:cNvSpPr>
          <p:nvPr>
            <p:ph type="title"/>
          </p:nvPr>
        </p:nvSpPr>
        <p:spPr/>
        <p:txBody>
          <a:bodyPr/>
          <a:lstStyle/>
          <a:p>
            <a:r>
              <a:rPr lang="es-MX" dirty="0"/>
              <a:t>Centros de ayuda.</a:t>
            </a:r>
          </a:p>
        </p:txBody>
      </p:sp>
      <p:sp>
        <p:nvSpPr>
          <p:cNvPr id="3" name="Marcador de contenido 2">
            <a:extLst>
              <a:ext uri="{FF2B5EF4-FFF2-40B4-BE49-F238E27FC236}">
                <a16:creationId xmlns:a16="http://schemas.microsoft.com/office/drawing/2014/main" id="{FCE8388B-FC0B-4E69-9EF3-FE1C98B3854A}"/>
              </a:ext>
            </a:extLst>
          </p:cNvPr>
          <p:cNvSpPr>
            <a:spLocks noGrp="1"/>
          </p:cNvSpPr>
          <p:nvPr>
            <p:ph idx="1"/>
          </p:nvPr>
        </p:nvSpPr>
        <p:spPr/>
        <p:txBody>
          <a:bodyPr/>
          <a:lstStyle/>
          <a:p>
            <a:r>
              <a:rPr lang="es-MX" dirty="0"/>
              <a:t>Habla con tu profesional de atención médica primaria o con un profesional de salud mental sobre tus síntomas de bulimia y acerca de tus sentimientos. Si no estás dispuesto a buscar tratamiento, cuéntale a alguien lo que te está pasando, ya sea un amigo, un ser querido, un profesor, un líder religioso o alguien en quien confíes. Esa persona puede ayudarte a tomar las primeras medidas para obtener un tratamiento exitoso para la bulimia.</a:t>
            </a:r>
          </a:p>
        </p:txBody>
      </p:sp>
    </p:spTree>
    <p:extLst>
      <p:ext uri="{BB962C8B-B14F-4D97-AF65-F5344CB8AC3E}">
        <p14:creationId xmlns:p14="http://schemas.microsoft.com/office/powerpoint/2010/main" val="962713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F4FC10-A304-4B17-8E89-02F00D956FE3}"/>
              </a:ext>
            </a:extLst>
          </p:cNvPr>
          <p:cNvSpPr>
            <a:spLocks noGrp="1"/>
          </p:cNvSpPr>
          <p:nvPr>
            <p:ph type="title"/>
          </p:nvPr>
        </p:nvSpPr>
        <p:spPr>
          <a:xfrm>
            <a:off x="838200" y="408644"/>
            <a:ext cx="10515600" cy="1325563"/>
          </a:xfrm>
        </p:spPr>
        <p:txBody>
          <a:bodyPr/>
          <a:lstStyle/>
          <a:p>
            <a:r>
              <a:rPr lang="es-MX" dirty="0"/>
              <a:t>Prevención</a:t>
            </a:r>
            <a:br>
              <a:rPr lang="es-MX" dirty="0"/>
            </a:br>
            <a:endParaRPr lang="es-MX" dirty="0"/>
          </a:p>
        </p:txBody>
      </p:sp>
      <p:sp>
        <p:nvSpPr>
          <p:cNvPr id="3" name="Marcador de contenido 2">
            <a:extLst>
              <a:ext uri="{FF2B5EF4-FFF2-40B4-BE49-F238E27FC236}">
                <a16:creationId xmlns:a16="http://schemas.microsoft.com/office/drawing/2014/main" id="{120D7F70-F8CB-44B6-A79A-144C5F833E62}"/>
              </a:ext>
            </a:extLst>
          </p:cNvPr>
          <p:cNvSpPr>
            <a:spLocks noGrp="1"/>
          </p:cNvSpPr>
          <p:nvPr>
            <p:ph idx="1"/>
          </p:nvPr>
        </p:nvSpPr>
        <p:spPr>
          <a:xfrm>
            <a:off x="838200" y="1418897"/>
            <a:ext cx="10515600" cy="5155324"/>
          </a:xfrm>
        </p:spPr>
        <p:txBody>
          <a:bodyPr>
            <a:normAutofit fontScale="92500"/>
          </a:bodyPr>
          <a:lstStyle/>
          <a:p>
            <a:r>
              <a:rPr lang="es-MX" dirty="0"/>
              <a:t>Si bien no existe una manera segura de prevenir la bulimia, puedes orientar a alguien hacia una conducta alimentaria más saludable o a obtener un tratamiento profesional antes de que la situación empeore. </a:t>
            </a:r>
          </a:p>
          <a:p>
            <a:r>
              <a:rPr lang="es-MX" dirty="0"/>
              <a:t>Fomenta y refuerza una imagen corporal saludable en tus hijos, independientemente de su tamaño o figura.</a:t>
            </a:r>
          </a:p>
          <a:p>
            <a:r>
              <a:rPr lang="es-MX" dirty="0"/>
              <a:t>Habla con tu pediatra. Los pediatras están en una buena posición para identificar indicadores tempranos de un trastorno de la alimentación y ayudar a evitar su avance.</a:t>
            </a:r>
          </a:p>
          <a:p>
            <a:r>
              <a:rPr lang="es-MX" dirty="0"/>
              <a:t>Si notas que un familiar o amigo parece tener problemas con la comida que podrían generar o indicar la presencia de un trastorno de la alimentación, considera la posibilidad de hablar con la persona con la intención de apoyarlo con respecto a estos problemas y pregúntale cómo puedes ayudar</a:t>
            </a:r>
          </a:p>
          <a:p>
            <a:endParaRPr lang="es-MX" dirty="0"/>
          </a:p>
        </p:txBody>
      </p:sp>
    </p:spTree>
    <p:extLst>
      <p:ext uri="{BB962C8B-B14F-4D97-AF65-F5344CB8AC3E}">
        <p14:creationId xmlns:p14="http://schemas.microsoft.com/office/powerpoint/2010/main" val="746022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AAD988-3EED-4549-A3B9-32D89C4B4986}"/>
              </a:ext>
            </a:extLst>
          </p:cNvPr>
          <p:cNvSpPr>
            <a:spLocks noGrp="1"/>
          </p:cNvSpPr>
          <p:nvPr>
            <p:ph type="title"/>
          </p:nvPr>
        </p:nvSpPr>
        <p:spPr/>
        <p:txBody>
          <a:bodyPr/>
          <a:lstStyle/>
          <a:p>
            <a:r>
              <a:rPr lang="es-MX" dirty="0"/>
              <a:t>Complicaciones</a:t>
            </a:r>
            <a:br>
              <a:rPr lang="es-MX" dirty="0"/>
            </a:br>
            <a:endParaRPr lang="es-MX" dirty="0"/>
          </a:p>
        </p:txBody>
      </p:sp>
      <p:sp>
        <p:nvSpPr>
          <p:cNvPr id="3" name="Marcador de contenido 2">
            <a:extLst>
              <a:ext uri="{FF2B5EF4-FFF2-40B4-BE49-F238E27FC236}">
                <a16:creationId xmlns:a16="http://schemas.microsoft.com/office/drawing/2014/main" id="{845BB6E7-0423-456E-99AC-E4FE5A8DE02F}"/>
              </a:ext>
            </a:extLst>
          </p:cNvPr>
          <p:cNvSpPr>
            <a:spLocks noGrp="1"/>
          </p:cNvSpPr>
          <p:nvPr>
            <p:ph idx="1"/>
          </p:nvPr>
        </p:nvSpPr>
        <p:spPr/>
        <p:txBody>
          <a:bodyPr>
            <a:normAutofit fontScale="92500" lnSpcReduction="20000"/>
          </a:bodyPr>
          <a:lstStyle/>
          <a:p>
            <a:r>
              <a:rPr lang="es-MX" dirty="0"/>
              <a:t>Deshidratación, que puede provocar problemas médicos importantes, como insuficiencia renal</a:t>
            </a:r>
          </a:p>
          <a:p>
            <a:r>
              <a:rPr lang="es-MX" dirty="0"/>
              <a:t>Problemas del corazón, como latidos anormales del corazón o insuficiencia cardíaca</a:t>
            </a:r>
          </a:p>
          <a:p>
            <a:r>
              <a:rPr lang="es-MX" dirty="0"/>
              <a:t>Caries dentales y enfermedad de las encías graves</a:t>
            </a:r>
          </a:p>
          <a:p>
            <a:r>
              <a:rPr lang="es-MX" dirty="0"/>
              <a:t>Ausencia o irregularidad del período menstrual en las mujeres</a:t>
            </a:r>
          </a:p>
          <a:p>
            <a:r>
              <a:rPr lang="es-MX" dirty="0"/>
              <a:t>Problemas digestivos y, posiblemente, dependencia de los laxantes para tener movimiento intestinal</a:t>
            </a:r>
          </a:p>
          <a:p>
            <a:r>
              <a:rPr lang="es-MX" dirty="0"/>
              <a:t>Ansiedad y depresión</a:t>
            </a:r>
          </a:p>
          <a:p>
            <a:r>
              <a:rPr lang="es-MX" dirty="0"/>
              <a:t>Consumo de alcohol o drogas</a:t>
            </a:r>
          </a:p>
          <a:p>
            <a:r>
              <a:rPr lang="es-MX" dirty="0"/>
              <a:t>Suicidio</a:t>
            </a:r>
          </a:p>
        </p:txBody>
      </p:sp>
    </p:spTree>
    <p:extLst>
      <p:ext uri="{BB962C8B-B14F-4D97-AF65-F5344CB8AC3E}">
        <p14:creationId xmlns:p14="http://schemas.microsoft.com/office/powerpoint/2010/main" val="417275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sultado de imagen para bulimia">
            <a:extLst>
              <a:ext uri="{FF2B5EF4-FFF2-40B4-BE49-F238E27FC236}">
                <a16:creationId xmlns:a16="http://schemas.microsoft.com/office/drawing/2014/main" id="{7DD677C6-8F57-4541-B093-F62D7B1A276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53965" y="276225"/>
            <a:ext cx="4781550" cy="315277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Resultado de imagen para bulimia">
            <a:extLst>
              <a:ext uri="{FF2B5EF4-FFF2-40B4-BE49-F238E27FC236}">
                <a16:creationId xmlns:a16="http://schemas.microsoft.com/office/drawing/2014/main" id="{EF347D1E-E65A-488D-8423-6B08172323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5515" y="0"/>
            <a:ext cx="3810000" cy="37052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magen relacionada">
            <a:extLst>
              <a:ext uri="{FF2B5EF4-FFF2-40B4-BE49-F238E27FC236}">
                <a16:creationId xmlns:a16="http://schemas.microsoft.com/office/drawing/2014/main" id="{BE5A8A3F-F750-4E57-AF30-0CB870CB389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3721" y="3429000"/>
            <a:ext cx="4226144" cy="3152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8109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A46AE4-8A37-4CA9-9758-44405E8EA9D6}"/>
              </a:ext>
            </a:extLst>
          </p:cNvPr>
          <p:cNvSpPr>
            <a:spLocks noGrp="1"/>
          </p:cNvSpPr>
          <p:nvPr>
            <p:ph type="title"/>
          </p:nvPr>
        </p:nvSpPr>
        <p:spPr>
          <a:xfrm>
            <a:off x="838200" y="0"/>
            <a:ext cx="10515600" cy="1325563"/>
          </a:xfrm>
        </p:spPr>
        <p:txBody>
          <a:bodyPr/>
          <a:lstStyle/>
          <a:p>
            <a:r>
              <a:rPr lang="es-MX" dirty="0"/>
              <a:t>¿Qué es la bulimia?</a:t>
            </a:r>
          </a:p>
        </p:txBody>
      </p:sp>
      <p:sp>
        <p:nvSpPr>
          <p:cNvPr id="3" name="Marcador de contenido 2">
            <a:extLst>
              <a:ext uri="{FF2B5EF4-FFF2-40B4-BE49-F238E27FC236}">
                <a16:creationId xmlns:a16="http://schemas.microsoft.com/office/drawing/2014/main" id="{20553E1E-0191-4CAD-B729-2E8080EEBF57}"/>
              </a:ext>
            </a:extLst>
          </p:cNvPr>
          <p:cNvSpPr>
            <a:spLocks noGrp="1"/>
          </p:cNvSpPr>
          <p:nvPr>
            <p:ph idx="1"/>
          </p:nvPr>
        </p:nvSpPr>
        <p:spPr>
          <a:xfrm>
            <a:off x="838200" y="1325563"/>
            <a:ext cx="10515600" cy="4476147"/>
          </a:xfrm>
        </p:spPr>
        <p:txBody>
          <a:bodyPr>
            <a:normAutofit/>
          </a:bodyPr>
          <a:lstStyle/>
          <a:p>
            <a:pPr marL="0" indent="0">
              <a:buNone/>
            </a:pPr>
            <a:r>
              <a:rPr lang="es-MX" sz="2200" dirty="0">
                <a:latin typeface="Arial" panose="020B0604020202020204" pitchFamily="34" charset="0"/>
                <a:cs typeface="Arial" panose="020B0604020202020204" pitchFamily="34" charset="0"/>
              </a:rPr>
              <a:t>La bulimia y la anorexia son similares. En el caso de la bulimia, quien la padece se da </a:t>
            </a:r>
            <a:r>
              <a:rPr lang="es-MX" sz="2200" b="1" dirty="0">
                <a:latin typeface="Arial" panose="020B0604020202020204" pitchFamily="34" charset="0"/>
                <a:cs typeface="Arial" panose="020B0604020202020204" pitchFamily="34" charset="0"/>
              </a:rPr>
              <a:t>grandes atracones de comida</a:t>
            </a:r>
            <a:r>
              <a:rPr lang="es-MX" sz="2200" dirty="0">
                <a:latin typeface="Arial" panose="020B0604020202020204" pitchFamily="34" charset="0"/>
                <a:cs typeface="Arial" panose="020B0604020202020204" pitchFamily="34" charset="0"/>
              </a:rPr>
              <a:t> (comiendo en exceso) y después trata de compensarlo con medidas drásticas, como por ejemplo el </a:t>
            </a:r>
            <a:r>
              <a:rPr lang="es-MX" sz="2200" b="1" dirty="0">
                <a:latin typeface="Arial" panose="020B0604020202020204" pitchFamily="34" charset="0"/>
                <a:cs typeface="Arial" panose="020B0604020202020204" pitchFamily="34" charset="0"/>
              </a:rPr>
              <a:t>vómito inducido</a:t>
            </a:r>
            <a:r>
              <a:rPr lang="es-MX" sz="2200" dirty="0">
                <a:latin typeface="Arial" panose="020B0604020202020204" pitchFamily="34" charset="0"/>
                <a:cs typeface="Arial" panose="020B0604020202020204" pitchFamily="34" charset="0"/>
              </a:rPr>
              <a:t> o</a:t>
            </a:r>
            <a:r>
              <a:rPr lang="es-MX" sz="2200" b="1" dirty="0">
                <a:latin typeface="Arial" panose="020B0604020202020204" pitchFamily="34" charset="0"/>
                <a:cs typeface="Arial" panose="020B0604020202020204" pitchFamily="34" charset="0"/>
              </a:rPr>
              <a:t> ejercicio físico excesivo </a:t>
            </a:r>
            <a:r>
              <a:rPr lang="es-MX" sz="2200" dirty="0">
                <a:latin typeface="Arial" panose="020B0604020202020204" pitchFamily="34" charset="0"/>
                <a:cs typeface="Arial" panose="020B0604020202020204" pitchFamily="34" charset="0"/>
              </a:rPr>
              <a:t>para evitar subir de peso.</a:t>
            </a:r>
          </a:p>
          <a:p>
            <a:pPr marL="0" indent="0">
              <a:buNone/>
            </a:pPr>
            <a:r>
              <a:rPr lang="es-MX" sz="2200" dirty="0">
                <a:latin typeface="Arial" panose="020B0604020202020204" pitchFamily="34" charset="0"/>
                <a:cs typeface="Arial" panose="020B0604020202020204" pitchFamily="34" charset="0"/>
              </a:rPr>
              <a:t>Las personas bulímicas comen grandes cantidades de comida de golpe (generalmente comida chatarra) y suelen hacerlo </a:t>
            </a:r>
            <a:r>
              <a:rPr lang="es-MX" sz="2200" b="1" dirty="0">
                <a:latin typeface="Arial" panose="020B0604020202020204" pitchFamily="34" charset="0"/>
                <a:cs typeface="Arial" panose="020B0604020202020204" pitchFamily="34" charset="0"/>
              </a:rPr>
              <a:t>a escondidas</a:t>
            </a:r>
            <a:r>
              <a:rPr lang="es-MX" sz="2200" dirty="0">
                <a:latin typeface="Arial" panose="020B0604020202020204" pitchFamily="34" charset="0"/>
                <a:cs typeface="Arial" panose="020B0604020202020204" pitchFamily="34" charset="0"/>
              </a:rPr>
              <a:t> de los demás. Frecuentemente comen alimentos no cocidos o que aún están congelados, o sacan comida de la basura. Suelen sentir que no pueden dejar de comer y solo lo hacen cuando están demasiado llenos como para seguir comiendo. La mayoría de las personas que padecen bulimia luego recurren a los </a:t>
            </a:r>
            <a:r>
              <a:rPr lang="es-MX" sz="2200" b="1" dirty="0">
                <a:latin typeface="Arial" panose="020B0604020202020204" pitchFamily="34" charset="0"/>
                <a:cs typeface="Arial" panose="020B0604020202020204" pitchFamily="34" charset="0"/>
              </a:rPr>
              <a:t>vómitos</a:t>
            </a:r>
            <a:r>
              <a:rPr lang="es-MX" sz="2200" dirty="0">
                <a:latin typeface="Arial" panose="020B0604020202020204" pitchFamily="34" charset="0"/>
                <a:cs typeface="Arial" panose="020B0604020202020204" pitchFamily="34" charset="0"/>
              </a:rPr>
              <a:t>,  los laxantes o al </a:t>
            </a:r>
            <a:r>
              <a:rPr lang="es-MX" sz="2200" b="1" dirty="0">
                <a:latin typeface="Arial" panose="020B0604020202020204" pitchFamily="34" charset="0"/>
                <a:cs typeface="Arial" panose="020B0604020202020204" pitchFamily="34" charset="0"/>
              </a:rPr>
              <a:t>ejercicio físico excesivo</a:t>
            </a:r>
            <a:r>
              <a:rPr lang="es-MX" sz="2200" dirty="0">
                <a:latin typeface="Arial" panose="020B0604020202020204" pitchFamily="34" charset="0"/>
                <a:cs typeface="Arial" panose="020B0604020202020204" pitchFamily="34" charset="0"/>
              </a:rPr>
              <a:t>.</a:t>
            </a:r>
          </a:p>
        </p:txBody>
      </p:sp>
      <p:pic>
        <p:nvPicPr>
          <p:cNvPr id="4098" name="Picture 2" descr="Resultado de imagen para bulimia">
            <a:extLst>
              <a:ext uri="{FF2B5EF4-FFF2-40B4-BE49-F238E27FC236}">
                <a16:creationId xmlns:a16="http://schemas.microsoft.com/office/drawing/2014/main" id="{B572B3A3-7428-4552-A7B7-0950704923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2413" y="4569122"/>
            <a:ext cx="5067628" cy="2288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6523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E81F7A-1FCA-4A88-A928-2CE26146B7F1}"/>
              </a:ext>
            </a:extLst>
          </p:cNvPr>
          <p:cNvSpPr>
            <a:spLocks noGrp="1"/>
          </p:cNvSpPr>
          <p:nvPr>
            <p:ph type="title"/>
          </p:nvPr>
        </p:nvSpPr>
        <p:spPr>
          <a:xfrm>
            <a:off x="838200" y="506986"/>
            <a:ext cx="10515600" cy="1325563"/>
          </a:xfrm>
        </p:spPr>
        <p:txBody>
          <a:bodyPr/>
          <a:lstStyle/>
          <a:p>
            <a:r>
              <a:rPr lang="es-MX" dirty="0"/>
              <a:t>Bulimia Nerviosa.</a:t>
            </a:r>
            <a:br>
              <a:rPr lang="es-MX" dirty="0"/>
            </a:br>
            <a:endParaRPr lang="es-MX" dirty="0"/>
          </a:p>
        </p:txBody>
      </p:sp>
      <p:sp>
        <p:nvSpPr>
          <p:cNvPr id="3" name="Marcador de contenido 2">
            <a:extLst>
              <a:ext uri="{FF2B5EF4-FFF2-40B4-BE49-F238E27FC236}">
                <a16:creationId xmlns:a16="http://schemas.microsoft.com/office/drawing/2014/main" id="{A4EC8831-73E8-4A8B-BFD0-FCEBAABC0AAA}"/>
              </a:ext>
            </a:extLst>
          </p:cNvPr>
          <p:cNvSpPr>
            <a:spLocks noGrp="1"/>
          </p:cNvSpPr>
          <p:nvPr>
            <p:ph idx="1"/>
          </p:nvPr>
        </p:nvSpPr>
        <p:spPr>
          <a:xfrm>
            <a:off x="980090" y="1343818"/>
            <a:ext cx="10515600" cy="4833146"/>
          </a:xfrm>
        </p:spPr>
        <p:txBody>
          <a:bodyPr>
            <a:noAutofit/>
          </a:bodyPr>
          <a:lstStyle/>
          <a:p>
            <a:pPr marL="0" indent="0">
              <a:buNone/>
            </a:pPr>
            <a:r>
              <a:rPr lang="es-MX" sz="2200" dirty="0">
                <a:latin typeface="Arial" panose="020B0604020202020204" pitchFamily="34" charset="0"/>
                <a:cs typeface="Arial" panose="020B0604020202020204" pitchFamily="34" charset="0"/>
              </a:rPr>
              <a:t>La Bulimia Nerviosa es un trastorno de la conducta alimentaria que se caracteriza por episodios de atracones (ingesta voraz e incontrolada), en los que se ingiere una gran cantidad de alimento en poco espacio de tiempo y generalmente en secreto. Las personas afectadas intentan compensar los efectos de las </a:t>
            </a:r>
            <a:r>
              <a:rPr lang="es-MX" sz="2200" dirty="0" err="1">
                <a:latin typeface="Arial" panose="020B0604020202020204" pitchFamily="34" charset="0"/>
                <a:cs typeface="Arial" panose="020B0604020202020204" pitchFamily="34" charset="0"/>
              </a:rPr>
              <a:t>sobreingesta</a:t>
            </a:r>
            <a:r>
              <a:rPr lang="es-MX" sz="2200" dirty="0">
                <a:latin typeface="Arial" panose="020B0604020202020204" pitchFamily="34" charset="0"/>
                <a:cs typeface="Arial" panose="020B0604020202020204" pitchFamily="34" charset="0"/>
              </a:rPr>
              <a:t> mediante vómitos autoinducidos y / o otras maniobras de purga o aumento de la actividad física.</a:t>
            </a:r>
          </a:p>
          <a:p>
            <a:endParaRPr lang="es-MX" sz="2200" dirty="0">
              <a:latin typeface="Arial" panose="020B0604020202020204" pitchFamily="34" charset="0"/>
              <a:cs typeface="Arial" panose="020B0604020202020204" pitchFamily="34" charset="0"/>
            </a:endParaRPr>
          </a:p>
          <a:p>
            <a:pPr marL="0" indent="0">
              <a:buNone/>
            </a:pPr>
            <a:r>
              <a:rPr lang="es-MX" sz="2200" dirty="0">
                <a:latin typeface="Arial" panose="020B0604020202020204" pitchFamily="34" charset="0"/>
                <a:cs typeface="Arial" panose="020B0604020202020204" pitchFamily="34" charset="0"/>
              </a:rPr>
              <a:t>Muestran preocupación enfermiza por el peso y la figura, pero no se producen necesariamente alteraciones en el peso, ya que tanto pueden presentar peso normal, como bajo peso o sobrepeso. La bulimia nerviosa suele ser un trastorno oculto, fácilmente pasa desapercibido, y se vive con sentimientos de vergüenza y culpa. Por este motivo la persona afectada suele pedir ayuda cuando el problema ya está avanzado .La Bulimia Nerviosa afecta a entre el 0,4% y el 3% de la población joven española, especialmente a las chicas.</a:t>
            </a:r>
          </a:p>
        </p:txBody>
      </p:sp>
    </p:spTree>
    <p:extLst>
      <p:ext uri="{BB962C8B-B14F-4D97-AF65-F5344CB8AC3E}">
        <p14:creationId xmlns:p14="http://schemas.microsoft.com/office/powerpoint/2010/main" val="3058302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069BDD-57A7-47C3-B073-794FEB350C79}"/>
              </a:ext>
            </a:extLst>
          </p:cNvPr>
          <p:cNvSpPr>
            <a:spLocks noGrp="1"/>
          </p:cNvSpPr>
          <p:nvPr>
            <p:ph type="title"/>
          </p:nvPr>
        </p:nvSpPr>
        <p:spPr>
          <a:xfrm>
            <a:off x="838200" y="18255"/>
            <a:ext cx="10515600" cy="1325563"/>
          </a:xfrm>
        </p:spPr>
        <p:txBody>
          <a:bodyPr>
            <a:normAutofit/>
          </a:bodyPr>
          <a:lstStyle/>
          <a:p>
            <a:r>
              <a:rPr lang="es-MX" dirty="0"/>
              <a:t>Síntomas de la bulimia.</a:t>
            </a:r>
          </a:p>
        </p:txBody>
      </p:sp>
      <p:sp>
        <p:nvSpPr>
          <p:cNvPr id="3" name="Marcador de contenido 2">
            <a:extLst>
              <a:ext uri="{FF2B5EF4-FFF2-40B4-BE49-F238E27FC236}">
                <a16:creationId xmlns:a16="http://schemas.microsoft.com/office/drawing/2014/main" id="{BFB5F6D1-CACD-4100-BAE8-B174277D1923}"/>
              </a:ext>
            </a:extLst>
          </p:cNvPr>
          <p:cNvSpPr>
            <a:spLocks noGrp="1"/>
          </p:cNvSpPr>
          <p:nvPr>
            <p:ph idx="1"/>
          </p:nvPr>
        </p:nvSpPr>
        <p:spPr>
          <a:xfrm>
            <a:off x="838200" y="1343818"/>
            <a:ext cx="10515600" cy="5495927"/>
          </a:xfrm>
        </p:spPr>
        <p:txBody>
          <a:bodyPr>
            <a:normAutofit fontScale="85000" lnSpcReduction="20000"/>
          </a:bodyPr>
          <a:lstStyle/>
          <a:p>
            <a:r>
              <a:rPr lang="es-MX" dirty="0">
                <a:latin typeface="Arial" panose="020B0604020202020204" pitchFamily="34" charset="0"/>
                <a:cs typeface="Arial" panose="020B0604020202020204" pitchFamily="34" charset="0"/>
              </a:rPr>
              <a:t>Los signos y síntomas de bulimia pueden incluir los siguientes:</a:t>
            </a:r>
          </a:p>
          <a:p>
            <a:r>
              <a:rPr lang="es-MX" dirty="0">
                <a:latin typeface="Arial" panose="020B0604020202020204" pitchFamily="34" charset="0"/>
                <a:cs typeface="Arial" panose="020B0604020202020204" pitchFamily="34" charset="0"/>
              </a:rPr>
              <a:t>Estar preocupado por tu figura corporal y tu peso</a:t>
            </a:r>
          </a:p>
          <a:p>
            <a:r>
              <a:rPr lang="es-MX" dirty="0">
                <a:latin typeface="Arial" panose="020B0604020202020204" pitchFamily="34" charset="0"/>
                <a:cs typeface="Arial" panose="020B0604020202020204" pitchFamily="34" charset="0"/>
              </a:rPr>
              <a:t>Tener constantemente miedo de aumentar de peso</a:t>
            </a:r>
          </a:p>
          <a:p>
            <a:r>
              <a:rPr lang="es-MX" dirty="0">
                <a:latin typeface="Arial" panose="020B0604020202020204" pitchFamily="34" charset="0"/>
                <a:cs typeface="Arial" panose="020B0604020202020204" pitchFamily="34" charset="0"/>
              </a:rPr>
              <a:t>Sentir que no puedes controlar tu conducta alimentaria</a:t>
            </a:r>
          </a:p>
          <a:p>
            <a:r>
              <a:rPr lang="es-MX" dirty="0">
                <a:latin typeface="Arial" panose="020B0604020202020204" pitchFamily="34" charset="0"/>
                <a:cs typeface="Arial" panose="020B0604020202020204" pitchFamily="34" charset="0"/>
              </a:rPr>
              <a:t>Comer hasta el punto en que sientes malestar o dolor</a:t>
            </a:r>
          </a:p>
          <a:p>
            <a:r>
              <a:rPr lang="es-MX" dirty="0">
                <a:latin typeface="Arial" panose="020B0604020202020204" pitchFamily="34" charset="0"/>
                <a:cs typeface="Arial" panose="020B0604020202020204" pitchFamily="34" charset="0"/>
              </a:rPr>
              <a:t>Comer una cantidad mucho mayor durante un atracón de lo que se considera una comida o tentempié normal</a:t>
            </a:r>
          </a:p>
          <a:p>
            <a:r>
              <a:rPr lang="es-MX" dirty="0">
                <a:latin typeface="Arial" panose="020B0604020202020204" pitchFamily="34" charset="0"/>
                <a:cs typeface="Arial" panose="020B0604020202020204" pitchFamily="34" charset="0"/>
              </a:rPr>
              <a:t>Provocar el vómito o ejercitar en exceso para evitar aumentar de peso después de darte un atracón</a:t>
            </a:r>
          </a:p>
          <a:p>
            <a:r>
              <a:rPr lang="es-MX" dirty="0">
                <a:latin typeface="Arial" panose="020B0604020202020204" pitchFamily="34" charset="0"/>
                <a:cs typeface="Arial" panose="020B0604020202020204" pitchFamily="34" charset="0"/>
              </a:rPr>
              <a:t>Hacer uso inadecuado de laxantes, diuréticos o enemas después de comer</a:t>
            </a:r>
          </a:p>
          <a:p>
            <a:r>
              <a:rPr lang="es-MX" dirty="0">
                <a:latin typeface="Arial" panose="020B0604020202020204" pitchFamily="34" charset="0"/>
                <a:cs typeface="Arial" panose="020B0604020202020204" pitchFamily="34" charset="0"/>
              </a:rPr>
              <a:t>Restringir las calorías o evitar determinados alimentos entre un atracón y otro</a:t>
            </a:r>
          </a:p>
          <a:p>
            <a:r>
              <a:rPr lang="es-MX" dirty="0">
                <a:latin typeface="Arial" panose="020B0604020202020204" pitchFamily="34" charset="0"/>
                <a:cs typeface="Arial" panose="020B0604020202020204" pitchFamily="34" charset="0"/>
              </a:rPr>
              <a:t>Tomar suplementos dietéticos o productos a base de hierbas excesivamente para bajar de peso</a:t>
            </a:r>
          </a:p>
          <a:p>
            <a:endParaRPr lang="es-MX" dirty="0"/>
          </a:p>
        </p:txBody>
      </p:sp>
    </p:spTree>
    <p:extLst>
      <p:ext uri="{BB962C8B-B14F-4D97-AF65-F5344CB8AC3E}">
        <p14:creationId xmlns:p14="http://schemas.microsoft.com/office/powerpoint/2010/main" val="2977951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2B3006-4343-4708-A1B1-45A0BB69F049}"/>
              </a:ext>
            </a:extLst>
          </p:cNvPr>
          <p:cNvSpPr>
            <a:spLocks noGrp="1"/>
          </p:cNvSpPr>
          <p:nvPr>
            <p:ph type="title"/>
          </p:nvPr>
        </p:nvSpPr>
        <p:spPr>
          <a:xfrm>
            <a:off x="838200" y="18255"/>
            <a:ext cx="10515600" cy="1325563"/>
          </a:xfrm>
        </p:spPr>
        <p:txBody>
          <a:bodyPr/>
          <a:lstStyle/>
          <a:p>
            <a:r>
              <a:rPr lang="es-MX" dirty="0"/>
              <a:t>Causas emocionales. </a:t>
            </a:r>
          </a:p>
        </p:txBody>
      </p:sp>
      <p:sp>
        <p:nvSpPr>
          <p:cNvPr id="3" name="Marcador de contenido 2">
            <a:extLst>
              <a:ext uri="{FF2B5EF4-FFF2-40B4-BE49-F238E27FC236}">
                <a16:creationId xmlns:a16="http://schemas.microsoft.com/office/drawing/2014/main" id="{B6FF0DFB-35BC-4EEF-8837-04EAB5E72AEA}"/>
              </a:ext>
            </a:extLst>
          </p:cNvPr>
          <p:cNvSpPr>
            <a:spLocks noGrp="1"/>
          </p:cNvSpPr>
          <p:nvPr>
            <p:ph idx="1"/>
          </p:nvPr>
        </p:nvSpPr>
        <p:spPr>
          <a:xfrm>
            <a:off x="838200" y="1116177"/>
            <a:ext cx="10515600" cy="4351338"/>
          </a:xfrm>
        </p:spPr>
        <p:txBody>
          <a:bodyPr/>
          <a:lstStyle/>
          <a:p>
            <a:r>
              <a:rPr lang="es-MX" dirty="0"/>
              <a:t>El enfermo de bulimia siempre está muy preocupado por su peso, aun cuando es normal, pero no puede reprimir sus ansias de comer. Además, los bulímicos no se encuentran bien consigo mismos (no sólo físicamente, tampoco se valoran).Generalmente la bulimia se manifiesta tras haber realizado numerosas dietas dañinas sin control médico. La limitación de los alimentos impuesta por el propio enfermo le lleva a un fuerte estado de ansiedad y a la necesidad patológica de ingerir grandes cantidades de alimentos.</a:t>
            </a:r>
          </a:p>
        </p:txBody>
      </p:sp>
      <p:pic>
        <p:nvPicPr>
          <p:cNvPr id="3074" name="Picture 2" descr="Resultado de imagen para bulimia">
            <a:extLst>
              <a:ext uri="{FF2B5EF4-FFF2-40B4-BE49-F238E27FC236}">
                <a16:creationId xmlns:a16="http://schemas.microsoft.com/office/drawing/2014/main" id="{DD356163-34E0-4D25-94AE-7E7FF012FB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0460" y="4223188"/>
            <a:ext cx="4762500" cy="2616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8308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D434DB-DFB2-4597-BA81-45D900BBF02C}"/>
              </a:ext>
            </a:extLst>
          </p:cNvPr>
          <p:cNvSpPr>
            <a:spLocks noGrp="1"/>
          </p:cNvSpPr>
          <p:nvPr>
            <p:ph type="title"/>
          </p:nvPr>
        </p:nvSpPr>
        <p:spPr>
          <a:xfrm>
            <a:off x="838200" y="18255"/>
            <a:ext cx="10515600" cy="1325563"/>
          </a:xfrm>
        </p:spPr>
        <p:txBody>
          <a:bodyPr/>
          <a:lstStyle/>
          <a:p>
            <a:r>
              <a:rPr lang="es-MX" dirty="0"/>
              <a:t>Consecuencias físicas.</a:t>
            </a:r>
          </a:p>
        </p:txBody>
      </p:sp>
      <p:sp>
        <p:nvSpPr>
          <p:cNvPr id="3" name="Marcador de contenido 2">
            <a:extLst>
              <a:ext uri="{FF2B5EF4-FFF2-40B4-BE49-F238E27FC236}">
                <a16:creationId xmlns:a16="http://schemas.microsoft.com/office/drawing/2014/main" id="{C25D24AB-298F-42C7-89A2-E9959AC98303}"/>
              </a:ext>
            </a:extLst>
          </p:cNvPr>
          <p:cNvSpPr>
            <a:spLocks noGrp="1"/>
          </p:cNvSpPr>
          <p:nvPr>
            <p:ph idx="1"/>
          </p:nvPr>
        </p:nvSpPr>
        <p:spPr>
          <a:xfrm>
            <a:off x="838200" y="1068880"/>
            <a:ext cx="10515600" cy="4351338"/>
          </a:xfrm>
        </p:spPr>
        <p:txBody>
          <a:bodyPr/>
          <a:lstStyle/>
          <a:p>
            <a:r>
              <a:rPr lang="es-MX" dirty="0"/>
              <a:t>En cuanto a los signos físicos que evidencian la enfermedad se encuentran la debilidad, dolores de cabeza; hinchazón del rostro por el aumento de las glándulas salivales, sobre todo las parótidas, problemas con los dientes, mareos, pérdida de cabello, irregularidades menstruales, y bruscos aumentos y reducciones de peso, aunque generalmente no sufren una oscilación de peso tan importante como la que se manifiesta en la anorexia. La bulimia puede ir acompañada de otros trastornos, como la promiscuidad sexual.</a:t>
            </a:r>
          </a:p>
        </p:txBody>
      </p:sp>
      <p:pic>
        <p:nvPicPr>
          <p:cNvPr id="5122" name="Picture 2" descr="Resultado de imagen para bulimia">
            <a:extLst>
              <a:ext uri="{FF2B5EF4-FFF2-40B4-BE49-F238E27FC236}">
                <a16:creationId xmlns:a16="http://schemas.microsoft.com/office/drawing/2014/main" id="{BE89801A-5D8D-41DD-8AA2-B3497C5434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1641" y="4203729"/>
            <a:ext cx="3931526" cy="26360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7981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9C51F2-093E-491E-8A0A-CE4F98CA445D}"/>
              </a:ext>
            </a:extLst>
          </p:cNvPr>
          <p:cNvSpPr>
            <a:spLocks noGrp="1"/>
          </p:cNvSpPr>
          <p:nvPr>
            <p:ph type="title"/>
          </p:nvPr>
        </p:nvSpPr>
        <p:spPr/>
        <p:txBody>
          <a:bodyPr/>
          <a:lstStyle/>
          <a:p>
            <a:r>
              <a:rPr lang="es-MX" dirty="0"/>
              <a:t>Las consecuencias clínicas son:</a:t>
            </a:r>
          </a:p>
        </p:txBody>
      </p:sp>
      <p:sp>
        <p:nvSpPr>
          <p:cNvPr id="3" name="Marcador de contenido 2">
            <a:extLst>
              <a:ext uri="{FF2B5EF4-FFF2-40B4-BE49-F238E27FC236}">
                <a16:creationId xmlns:a16="http://schemas.microsoft.com/office/drawing/2014/main" id="{C0388DAB-DB51-4E67-8A2B-BD760DE0AEE5}"/>
              </a:ext>
            </a:extLst>
          </p:cNvPr>
          <p:cNvSpPr>
            <a:spLocks noGrp="1"/>
          </p:cNvSpPr>
          <p:nvPr>
            <p:ph idx="1"/>
          </p:nvPr>
        </p:nvSpPr>
        <p:spPr>
          <a:xfrm>
            <a:off x="838200" y="1714336"/>
            <a:ext cx="10515600" cy="4351338"/>
          </a:xfrm>
        </p:spPr>
        <p:txBody>
          <a:bodyPr>
            <a:normAutofit fontScale="92500" lnSpcReduction="20000"/>
          </a:bodyPr>
          <a:lstStyle/>
          <a:p>
            <a:r>
              <a:rPr lang="es-MX" dirty="0"/>
              <a:t>Arritmias que pueden desembocar en infartos.</a:t>
            </a:r>
          </a:p>
          <a:p>
            <a:r>
              <a:rPr lang="es-MX" dirty="0"/>
              <a:t>Deshidratación.</a:t>
            </a:r>
          </a:p>
          <a:p>
            <a:r>
              <a:rPr lang="es-MX" dirty="0"/>
              <a:t>Intestino irritable y megacolon.</a:t>
            </a:r>
          </a:p>
          <a:p>
            <a:r>
              <a:rPr lang="es-MX" dirty="0"/>
              <a:t>Reflujo gastroesofágico.</a:t>
            </a:r>
          </a:p>
          <a:p>
            <a:r>
              <a:rPr lang="es-MX" dirty="0"/>
              <a:t>Hernia hiatal.</a:t>
            </a:r>
          </a:p>
          <a:p>
            <a:r>
              <a:rPr lang="es-MX" dirty="0"/>
              <a:t>Caries dentales.</a:t>
            </a:r>
          </a:p>
          <a:p>
            <a:r>
              <a:rPr lang="es-MX" dirty="0"/>
              <a:t>Pérdida de masa ósea.</a:t>
            </a:r>
          </a:p>
          <a:p>
            <a:r>
              <a:rPr lang="es-MX" dirty="0"/>
              <a:t>Perforación esofágica.</a:t>
            </a:r>
          </a:p>
          <a:p>
            <a:r>
              <a:rPr lang="es-MX" dirty="0"/>
              <a:t>Roturas gástricas.</a:t>
            </a:r>
          </a:p>
          <a:p>
            <a:r>
              <a:rPr lang="es-MX" dirty="0"/>
              <a:t>Pancreatitis.</a:t>
            </a:r>
          </a:p>
        </p:txBody>
      </p:sp>
      <p:pic>
        <p:nvPicPr>
          <p:cNvPr id="6146" name="Picture 2" descr="Imagen relacionada">
            <a:extLst>
              <a:ext uri="{FF2B5EF4-FFF2-40B4-BE49-F238E27FC236}">
                <a16:creationId xmlns:a16="http://schemas.microsoft.com/office/drawing/2014/main" id="{821EF108-642A-4819-94B6-9E39A0553B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9172" y="4672502"/>
            <a:ext cx="5412828" cy="2185498"/>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Resultado de imagen para bulimia consecuencias">
            <a:extLst>
              <a:ext uri="{FF2B5EF4-FFF2-40B4-BE49-F238E27FC236}">
                <a16:creationId xmlns:a16="http://schemas.microsoft.com/office/drawing/2014/main" id="{008DC9D9-70D4-40B0-AB12-09602B3B67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4966" y="3689131"/>
            <a:ext cx="1717784" cy="31688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9924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FEA7C6-3DAA-4151-AC7F-793FF1E794A6}"/>
              </a:ext>
            </a:extLst>
          </p:cNvPr>
          <p:cNvSpPr>
            <a:spLocks noGrp="1"/>
          </p:cNvSpPr>
          <p:nvPr>
            <p:ph type="title"/>
          </p:nvPr>
        </p:nvSpPr>
        <p:spPr/>
        <p:txBody>
          <a:bodyPr/>
          <a:lstStyle/>
          <a:p>
            <a:r>
              <a:rPr lang="es-MX" dirty="0"/>
              <a:t>Tratamiento.</a:t>
            </a:r>
          </a:p>
        </p:txBody>
      </p:sp>
      <p:sp>
        <p:nvSpPr>
          <p:cNvPr id="3" name="Marcador de contenido 2">
            <a:extLst>
              <a:ext uri="{FF2B5EF4-FFF2-40B4-BE49-F238E27FC236}">
                <a16:creationId xmlns:a16="http://schemas.microsoft.com/office/drawing/2014/main" id="{84B2AA22-7598-42B9-B2B3-505EA091F5EC}"/>
              </a:ext>
            </a:extLst>
          </p:cNvPr>
          <p:cNvSpPr>
            <a:spLocks noGrp="1"/>
          </p:cNvSpPr>
          <p:nvPr>
            <p:ph idx="1"/>
          </p:nvPr>
        </p:nvSpPr>
        <p:spPr/>
        <p:txBody>
          <a:bodyPr/>
          <a:lstStyle/>
          <a:p>
            <a:r>
              <a:rPr lang="es-MX" dirty="0"/>
              <a:t>El tratamiento de la bulimia nerviosa se basa tanto en terapias psicológicas, como en abordajes farmacológicos, médicos y nutricionales. Aquí verás los tratamientos más importantes para la bulimia, un trastorno alimentario, que en ocasiones incluso, puede requerir internación para su tratamiento.</a:t>
            </a:r>
          </a:p>
          <a:p>
            <a:pPr marL="0" indent="0">
              <a:buNone/>
            </a:pPr>
            <a:br>
              <a:rPr lang="es-MX" dirty="0"/>
            </a:br>
            <a:endParaRPr lang="es-MX" dirty="0"/>
          </a:p>
        </p:txBody>
      </p:sp>
    </p:spTree>
    <p:extLst>
      <p:ext uri="{BB962C8B-B14F-4D97-AF65-F5344CB8AC3E}">
        <p14:creationId xmlns:p14="http://schemas.microsoft.com/office/powerpoint/2010/main" val="765069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4714B2-C74C-4AE0-BB26-1885910CDF98}"/>
              </a:ext>
            </a:extLst>
          </p:cNvPr>
          <p:cNvSpPr>
            <a:spLocks noGrp="1"/>
          </p:cNvSpPr>
          <p:nvPr>
            <p:ph type="title"/>
          </p:nvPr>
        </p:nvSpPr>
        <p:spPr/>
        <p:txBody>
          <a:bodyPr>
            <a:normAutofit/>
          </a:bodyPr>
          <a:lstStyle/>
          <a:p>
            <a:r>
              <a:rPr lang="es-MX" dirty="0"/>
              <a:t>Tratamiento psicoterapéutico.</a:t>
            </a:r>
          </a:p>
        </p:txBody>
      </p:sp>
      <p:sp>
        <p:nvSpPr>
          <p:cNvPr id="3" name="Marcador de contenido 2">
            <a:extLst>
              <a:ext uri="{FF2B5EF4-FFF2-40B4-BE49-F238E27FC236}">
                <a16:creationId xmlns:a16="http://schemas.microsoft.com/office/drawing/2014/main" id="{AAEE21F9-955A-49D7-852F-5E764F44C359}"/>
              </a:ext>
            </a:extLst>
          </p:cNvPr>
          <p:cNvSpPr>
            <a:spLocks noGrp="1"/>
          </p:cNvSpPr>
          <p:nvPr>
            <p:ph idx="1"/>
          </p:nvPr>
        </p:nvSpPr>
        <p:spPr/>
        <p:txBody>
          <a:bodyPr>
            <a:normAutofit/>
          </a:bodyPr>
          <a:lstStyle/>
          <a:p>
            <a:r>
              <a:rPr lang="es-MX" dirty="0"/>
              <a:t>Está presente de forma imprescindible, además, también es necesario un abordaje nutricional dentro de la estrategia terapéutica. Es importante señalar que la estrategia terapéutica y el tratamiento dependen del estado en el que se encuentre la persona y según la gravedad que los efectos de la bulimia han producido en su cuerpo, puede ser necesaria la internación.</a:t>
            </a:r>
          </a:p>
          <a:p>
            <a:r>
              <a:rPr lang="es-MX" dirty="0"/>
              <a:t>Mediante un marco teórico psicoanalítico</a:t>
            </a:r>
          </a:p>
          <a:p>
            <a:r>
              <a:rPr lang="es-MX" dirty="0"/>
              <a:t>Mediante terapia cognitivo comportamental.</a:t>
            </a:r>
          </a:p>
          <a:p>
            <a:r>
              <a:rPr lang="es-MX" dirty="0"/>
              <a:t>A través de psicología social.</a:t>
            </a:r>
          </a:p>
          <a:p>
            <a:endParaRPr lang="es-MX" dirty="0"/>
          </a:p>
          <a:p>
            <a:endParaRPr lang="es-MX" dirty="0"/>
          </a:p>
          <a:p>
            <a:pPr marL="0" indent="0">
              <a:buNone/>
            </a:pPr>
            <a:endParaRPr lang="es-MX" dirty="0"/>
          </a:p>
          <a:p>
            <a:pPr marL="0" indent="0">
              <a:buNone/>
            </a:pPr>
            <a:endParaRPr lang="es-MX" dirty="0"/>
          </a:p>
        </p:txBody>
      </p:sp>
      <p:sp>
        <p:nvSpPr>
          <p:cNvPr id="8" name="Rectangle 3">
            <a:extLst>
              <a:ext uri="{FF2B5EF4-FFF2-40B4-BE49-F238E27FC236}">
                <a16:creationId xmlns:a16="http://schemas.microsoft.com/office/drawing/2014/main" id="{23C4582B-E91B-4BB9-AAC9-3F73704653F1}"/>
              </a:ext>
            </a:extLst>
          </p:cNvPr>
          <p:cNvSpPr>
            <a:spLocks noChangeArrowheads="1"/>
          </p:cNvSpPr>
          <p:nvPr/>
        </p:nvSpPr>
        <p:spPr bwMode="auto">
          <a:xfrm>
            <a:off x="0" y="-276999"/>
            <a:ext cx="86562" cy="553998"/>
          </a:xfrm>
          <a:prstGeom prst="rect">
            <a:avLst/>
          </a:prstGeom>
          <a:solidFill>
            <a:srgbClr val="E5EBE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a:ln>
                <a:noFill/>
              </a:ln>
              <a:solidFill>
                <a:srgbClr val="2B2A29"/>
              </a:solidFill>
              <a:effectLst/>
              <a:latin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MX" altLang="es-MX" sz="1800" b="0" i="0" u="none" strike="noStrike" cap="none" normalizeH="0" baseline="0" dirty="0">
              <a:ln>
                <a:noFill/>
              </a:ln>
              <a:solidFill>
                <a:srgbClr val="2B2A29"/>
              </a:solidFill>
              <a:effectLst/>
              <a:latin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6187355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1041</Words>
  <Application>Microsoft Office PowerPoint</Application>
  <PresentationFormat>Panorámica</PresentationFormat>
  <Paragraphs>65</Paragraphs>
  <Slides>14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Calibri</vt:lpstr>
      <vt:lpstr>Calibri Light</vt:lpstr>
      <vt:lpstr>Open Sans</vt:lpstr>
      <vt:lpstr>Tema de Office</vt:lpstr>
      <vt:lpstr>Tema: Bulimia. 2°”F” Especialidad: Mecánica Industrial. Equipo: Dinamita integrantes: Miguel Alejandro Ramos Casillas Guillermo de Jesús García López José Francisco López Ramírez Ángel Gabriel Romero González Harold Michel Avalos Juárez </vt:lpstr>
      <vt:lpstr>¿Qué es la bulimia?</vt:lpstr>
      <vt:lpstr>Bulimia Nerviosa. </vt:lpstr>
      <vt:lpstr>Síntomas de la bulimia.</vt:lpstr>
      <vt:lpstr>Causas emocionales. </vt:lpstr>
      <vt:lpstr>Consecuencias físicas.</vt:lpstr>
      <vt:lpstr>Las consecuencias clínicas son:</vt:lpstr>
      <vt:lpstr>Tratamiento.</vt:lpstr>
      <vt:lpstr>Tratamiento psicoterapéutico.</vt:lpstr>
      <vt:lpstr>Tratamiento farmacológico.</vt:lpstr>
      <vt:lpstr>Centros de ayuda.</vt:lpstr>
      <vt:lpstr>Prevención </vt:lpstr>
      <vt:lpstr>Complicaciones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Lulu</dc:creator>
  <cp:lastModifiedBy>HP</cp:lastModifiedBy>
  <cp:revision>8</cp:revision>
  <dcterms:created xsi:type="dcterms:W3CDTF">2018-03-07T03:44:19Z</dcterms:created>
  <dcterms:modified xsi:type="dcterms:W3CDTF">2018-03-10T01:53:04Z</dcterms:modified>
</cp:coreProperties>
</file>