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9" r:id="rId4"/>
    <p:sldId id="257" r:id="rId5"/>
    <p:sldId id="260" r:id="rId6"/>
    <p:sldId id="261" r:id="rId7"/>
    <p:sldId id="262" r:id="rId8"/>
    <p:sldId id="263" r:id="rId9"/>
    <p:sldId id="264" r:id="rId10"/>
    <p:sldId id="265" r:id="rId1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s-ES"/>
              <a:t>Haga clic para modificar el estilo de título del patrón</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7" name="Date Placeholder 6"/>
          <p:cNvSpPr>
            <a:spLocks noGrp="1"/>
          </p:cNvSpPr>
          <p:nvPr>
            <p:ph type="dt" sz="half" idx="10"/>
          </p:nvPr>
        </p:nvSpPr>
        <p:spPr/>
        <p:txBody>
          <a:bodyPr/>
          <a:lstStyle/>
          <a:p>
            <a:fld id="{D95AA0A2-6B4C-4161-999C-80CA80BB0F8A}" type="datetimeFigureOut">
              <a:rPr lang="es-MX" smtClean="0"/>
              <a:t>26/02/2018</a:t>
            </a:fld>
            <a:endParaRPr lang="es-MX"/>
          </a:p>
        </p:txBody>
      </p:sp>
      <p:sp>
        <p:nvSpPr>
          <p:cNvPr id="8" name="Slide Number Placeholder 7"/>
          <p:cNvSpPr>
            <a:spLocks noGrp="1"/>
          </p:cNvSpPr>
          <p:nvPr>
            <p:ph type="sldNum" sz="quarter" idx="11"/>
          </p:nvPr>
        </p:nvSpPr>
        <p:spPr/>
        <p:txBody>
          <a:bodyPr/>
          <a:lstStyle/>
          <a:p>
            <a:fld id="{48F6A130-6F08-4902-A1B7-FC27D4F1EA87}" type="slidenum">
              <a:rPr lang="es-MX" smtClean="0"/>
              <a:t>‹Nº›</a:t>
            </a:fld>
            <a:endParaRPr lang="es-MX"/>
          </a:p>
        </p:txBody>
      </p:sp>
      <p:sp>
        <p:nvSpPr>
          <p:cNvPr id="9" name="Footer Placeholder 8"/>
          <p:cNvSpPr>
            <a:spLocks noGrp="1"/>
          </p:cNvSpPr>
          <p:nvPr>
            <p:ph type="ftr" sz="quarter" idx="12"/>
          </p:nvPr>
        </p:nvSpPr>
        <p:spPr/>
        <p:txBody>
          <a:bodyPr/>
          <a:lstStyle/>
          <a:p>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D95AA0A2-6B4C-4161-999C-80CA80BB0F8A}" type="datetimeFigureOut">
              <a:rPr lang="es-MX" smtClean="0"/>
              <a:t>26/02/2018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8F6A130-6F08-4902-A1B7-FC27D4F1EA87}"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s-ES"/>
              <a:t>Haga clic para modificar el estilo de título del patrón</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D95AA0A2-6B4C-4161-999C-80CA80BB0F8A}" type="datetimeFigureOut">
              <a:rPr lang="es-MX" smtClean="0"/>
              <a:t>26/02/2018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8F6A130-6F08-4902-A1B7-FC27D4F1EA87}"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95AA0A2-6B4C-4161-999C-80CA80BB0F8A}" type="datetimeFigureOut">
              <a:rPr lang="es-MX" smtClean="0"/>
              <a:t>26/02/2018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8F6A130-6F08-4902-A1B7-FC27D4F1EA87}"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s-ES"/>
              <a:t>Haga clic para modificar el estilo de título del patrón</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D95AA0A2-6B4C-4161-999C-80CA80BB0F8A}" type="datetimeFigureOut">
              <a:rPr lang="es-MX" smtClean="0"/>
              <a:t>26/02/2018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8F6A130-6F08-4902-A1B7-FC27D4F1EA87}" type="slidenum">
              <a:rPr lang="es-MX" smtClean="0"/>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95AA0A2-6B4C-4161-999C-80CA80BB0F8A}" type="datetimeFigureOut">
              <a:rPr lang="es-MX" smtClean="0"/>
              <a:t>26/02/2018</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48F6A130-6F08-4902-A1B7-FC27D4F1EA87}" type="slidenum">
              <a:rPr lang="es-MX" smtClean="0"/>
              <a:t>‹Nº›</a:t>
            </a:fld>
            <a:endParaRPr lang="es-MX"/>
          </a:p>
        </p:txBody>
      </p:sp>
      <p:sp>
        <p:nvSpPr>
          <p:cNvPr id="9" name="Title 8"/>
          <p:cNvSpPr>
            <a:spLocks noGrp="1"/>
          </p:cNvSpPr>
          <p:nvPr>
            <p:ph type="title"/>
          </p:nvPr>
        </p:nvSpPr>
        <p:spPr>
          <a:xfrm>
            <a:off x="914400" y="1544715"/>
            <a:ext cx="7315200" cy="1154097"/>
          </a:xfrm>
        </p:spPr>
        <p:txBody>
          <a:bodyPr/>
          <a:lstStyle/>
          <a:p>
            <a:r>
              <a:rPr lang="es-ES"/>
              <a:t>Haga clic para modificar el estilo de título del patrón</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7" name="Date Placeholder 6"/>
          <p:cNvSpPr>
            <a:spLocks noGrp="1"/>
          </p:cNvSpPr>
          <p:nvPr>
            <p:ph type="dt" sz="half" idx="10"/>
          </p:nvPr>
        </p:nvSpPr>
        <p:spPr/>
        <p:txBody>
          <a:bodyPr/>
          <a:lstStyle/>
          <a:p>
            <a:fld id="{D95AA0A2-6B4C-4161-999C-80CA80BB0F8A}" type="datetimeFigureOut">
              <a:rPr lang="es-MX" smtClean="0"/>
              <a:t>26/02/2018</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48F6A130-6F08-4902-A1B7-FC27D4F1EA87}" type="slidenum">
              <a:rPr lang="es-MX" smtClean="0"/>
              <a:t>‹Nº›</a:t>
            </a:fld>
            <a:endParaRPr lang="es-MX"/>
          </a:p>
        </p:txBody>
      </p:sp>
      <p:sp>
        <p:nvSpPr>
          <p:cNvPr id="10" name="Title 9"/>
          <p:cNvSpPr>
            <a:spLocks noGrp="1"/>
          </p:cNvSpPr>
          <p:nvPr>
            <p:ph type="title"/>
          </p:nvPr>
        </p:nvSpPr>
        <p:spPr>
          <a:xfrm>
            <a:off x="914400" y="1544715"/>
            <a:ext cx="7315200" cy="1154097"/>
          </a:xfrm>
        </p:spPr>
        <p:txBody>
          <a:bodyPr/>
          <a:lstStyle/>
          <a:p>
            <a:r>
              <a:rPr lang="es-ES"/>
              <a:t>Haga clic para modificar el estilo de título del patrón</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Date Placeholder 2"/>
          <p:cNvSpPr>
            <a:spLocks noGrp="1"/>
          </p:cNvSpPr>
          <p:nvPr>
            <p:ph type="dt" sz="half" idx="10"/>
          </p:nvPr>
        </p:nvSpPr>
        <p:spPr/>
        <p:txBody>
          <a:bodyPr/>
          <a:lstStyle/>
          <a:p>
            <a:fld id="{D95AA0A2-6B4C-4161-999C-80CA80BB0F8A}" type="datetimeFigureOut">
              <a:rPr lang="es-MX" smtClean="0"/>
              <a:t>26/02/2018</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48F6A130-6F08-4902-A1B7-FC27D4F1EA87}"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5AA0A2-6B4C-4161-999C-80CA80BB0F8A}" type="datetimeFigureOut">
              <a:rPr lang="es-MX" smtClean="0"/>
              <a:t>26/02/2018</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48F6A130-6F08-4902-A1B7-FC27D4F1EA87}"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D95AA0A2-6B4C-4161-999C-80CA80BB0F8A}" type="datetimeFigureOut">
              <a:rPr lang="es-MX" smtClean="0"/>
              <a:t>26/02/2018</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48F6A130-6F08-4902-A1B7-FC27D4F1EA87}" type="slidenum">
              <a:rPr lang="es-MX" smtClean="0"/>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s-ES"/>
              <a:t>Haga clic para modificar el estilo de título del patrón</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D95AA0A2-6B4C-4161-999C-80CA80BB0F8A}" type="datetimeFigureOut">
              <a:rPr lang="es-MX" smtClean="0"/>
              <a:t>26/02/2018</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48F6A130-6F08-4902-A1B7-FC27D4F1EA87}" type="slidenum">
              <a:rPr lang="es-MX" smtClean="0"/>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D95AA0A2-6B4C-4161-999C-80CA80BB0F8A}" type="datetimeFigureOut">
              <a:rPr lang="es-MX" smtClean="0"/>
              <a:t>26/02/2018</a:t>
            </a:fld>
            <a:endParaRPr lang="es-MX"/>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48F6A130-6F08-4902-A1B7-FC27D4F1EA87}" type="slidenum">
              <a:rPr lang="es-MX" smtClean="0"/>
              <a:t>‹Nº›</a:t>
            </a:fld>
            <a:endParaRPr lang="es-MX"/>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es-MX"/>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981483" y="332656"/>
            <a:ext cx="7315200" cy="936103"/>
          </a:xfrm>
        </p:spPr>
        <p:txBody>
          <a:bodyPr/>
          <a:lstStyle/>
          <a:p>
            <a:pPr algn="ctr"/>
            <a:r>
              <a:rPr lang="es-MX" dirty="0"/>
              <a:t>CBTIS 75</a:t>
            </a:r>
          </a:p>
        </p:txBody>
      </p:sp>
      <p:sp>
        <p:nvSpPr>
          <p:cNvPr id="3" name="2 Subtítulo"/>
          <p:cNvSpPr>
            <a:spLocks noGrp="1"/>
          </p:cNvSpPr>
          <p:nvPr>
            <p:ph type="subTitle" idx="1"/>
          </p:nvPr>
        </p:nvSpPr>
        <p:spPr>
          <a:xfrm>
            <a:off x="577041" y="4509120"/>
            <a:ext cx="3922952" cy="1728192"/>
          </a:xfrm>
        </p:spPr>
        <p:txBody>
          <a:bodyPr>
            <a:normAutofit fontScale="85000" lnSpcReduction="20000"/>
          </a:bodyPr>
          <a:lstStyle/>
          <a:p>
            <a:r>
              <a:rPr lang="es-MX" dirty="0"/>
              <a:t>INTEGRANTES:</a:t>
            </a:r>
          </a:p>
          <a:p>
            <a:r>
              <a:rPr lang="es-MX" sz="2000" dirty="0"/>
              <a:t>*Abraham Samuel Sánchez Lázaro     </a:t>
            </a:r>
          </a:p>
          <a:p>
            <a:r>
              <a:rPr lang="es-MX" sz="2000" dirty="0"/>
              <a:t>*Cesar Gabriel Coronado Picón</a:t>
            </a:r>
          </a:p>
          <a:p>
            <a:r>
              <a:rPr lang="es-MX" sz="2000" dirty="0"/>
              <a:t>*Juan Alberto Cervantes Salazar</a:t>
            </a:r>
          </a:p>
          <a:p>
            <a:r>
              <a:rPr lang="es-MX" sz="2000" dirty="0"/>
              <a:t>*Víctor Manuel Enríquez</a:t>
            </a:r>
          </a:p>
          <a:p>
            <a:r>
              <a:rPr lang="es-MX" sz="2000" dirty="0"/>
              <a:t>*Laura Meléndez Antonio</a:t>
            </a:r>
          </a:p>
          <a:p>
            <a:endParaRPr lang="es-MX" sz="2000" dirty="0"/>
          </a:p>
          <a:p>
            <a:endParaRPr lang="es-MX" dirty="0"/>
          </a:p>
          <a:p>
            <a:endParaRPr lang="es-MX" dirty="0"/>
          </a:p>
        </p:txBody>
      </p:sp>
      <p:sp>
        <p:nvSpPr>
          <p:cNvPr id="7" name="6 CuadroTexto"/>
          <p:cNvSpPr txBox="1"/>
          <p:nvPr/>
        </p:nvSpPr>
        <p:spPr>
          <a:xfrm>
            <a:off x="6372200" y="2832050"/>
            <a:ext cx="2160240" cy="646331"/>
          </a:xfrm>
          <a:prstGeom prst="rect">
            <a:avLst/>
          </a:prstGeom>
          <a:noFill/>
        </p:spPr>
        <p:txBody>
          <a:bodyPr wrap="square" rtlCol="0">
            <a:spAutoFit/>
          </a:bodyPr>
          <a:lstStyle/>
          <a:p>
            <a:r>
              <a:rPr lang="es-MX" dirty="0"/>
              <a:t>Comunidad 8</a:t>
            </a:r>
          </a:p>
          <a:p>
            <a:pPr algn="ctr"/>
            <a:r>
              <a:rPr lang="es-MX" dirty="0"/>
              <a:t>The Raisers</a:t>
            </a:r>
          </a:p>
        </p:txBody>
      </p:sp>
      <p:sp>
        <p:nvSpPr>
          <p:cNvPr id="8" name="7 CuadroTexto"/>
          <p:cNvSpPr txBox="1"/>
          <p:nvPr/>
        </p:nvSpPr>
        <p:spPr>
          <a:xfrm>
            <a:off x="179512" y="2970549"/>
            <a:ext cx="4176464" cy="369332"/>
          </a:xfrm>
          <a:prstGeom prst="rect">
            <a:avLst/>
          </a:prstGeom>
          <a:noFill/>
        </p:spPr>
        <p:txBody>
          <a:bodyPr wrap="square" rtlCol="0">
            <a:spAutoFit/>
          </a:bodyPr>
          <a:lstStyle/>
          <a:p>
            <a:r>
              <a:rPr lang="es-MX" dirty="0"/>
              <a:t>Tutor: Marco Antonio Arévalo </a:t>
            </a:r>
          </a:p>
        </p:txBody>
      </p:sp>
      <p:sp>
        <p:nvSpPr>
          <p:cNvPr id="10" name="9 CuadroTexto"/>
          <p:cNvSpPr txBox="1"/>
          <p:nvPr/>
        </p:nvSpPr>
        <p:spPr>
          <a:xfrm>
            <a:off x="2425579" y="1484784"/>
            <a:ext cx="4427008" cy="1077218"/>
          </a:xfrm>
          <a:prstGeom prst="rect">
            <a:avLst/>
          </a:prstGeom>
          <a:noFill/>
        </p:spPr>
        <p:txBody>
          <a:bodyPr wrap="square" rtlCol="0">
            <a:spAutoFit/>
          </a:bodyPr>
          <a:lstStyle/>
          <a:p>
            <a:pPr algn="ctr"/>
            <a:r>
              <a:rPr lang="es-MX" sz="3200" dirty="0"/>
              <a:t>Tema: </a:t>
            </a:r>
          </a:p>
          <a:p>
            <a:pPr algn="ctr"/>
            <a:r>
              <a:rPr lang="es-MX" sz="3200" dirty="0"/>
              <a:t>¿Qué es la bulimia?</a:t>
            </a:r>
          </a:p>
        </p:txBody>
      </p:sp>
      <p:pic>
        <p:nvPicPr>
          <p:cNvPr id="13" name="12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94314" y="4157804"/>
            <a:ext cx="3227274" cy="2151516"/>
          </a:xfrm>
          <a:prstGeom prst="rect">
            <a:avLst/>
          </a:prstGeom>
        </p:spPr>
      </p:pic>
      <p:sp>
        <p:nvSpPr>
          <p:cNvPr id="4" name="3 CuadroTexto"/>
          <p:cNvSpPr txBox="1"/>
          <p:nvPr/>
        </p:nvSpPr>
        <p:spPr>
          <a:xfrm>
            <a:off x="462619" y="3469240"/>
            <a:ext cx="2172390" cy="923330"/>
          </a:xfrm>
          <a:prstGeom prst="rect">
            <a:avLst/>
          </a:prstGeom>
          <a:noFill/>
        </p:spPr>
        <p:txBody>
          <a:bodyPr wrap="none" rtlCol="0">
            <a:spAutoFit/>
          </a:bodyPr>
          <a:lstStyle/>
          <a:p>
            <a:pPr algn="ctr"/>
            <a:r>
              <a:rPr lang="es-MX" dirty="0"/>
              <a:t>Turno: Matutino</a:t>
            </a:r>
          </a:p>
          <a:p>
            <a:pPr algn="ctr"/>
            <a:r>
              <a:rPr lang="es-MX" dirty="0"/>
              <a:t>2”F”</a:t>
            </a:r>
          </a:p>
          <a:p>
            <a:pPr algn="ctr"/>
            <a:r>
              <a:rPr lang="es-MX" dirty="0"/>
              <a:t>Mecánica Industrial</a:t>
            </a:r>
          </a:p>
        </p:txBody>
      </p:sp>
    </p:spTree>
    <p:extLst>
      <p:ext uri="{BB962C8B-B14F-4D97-AF65-F5344CB8AC3E}">
        <p14:creationId xmlns:p14="http://schemas.microsoft.com/office/powerpoint/2010/main" val="863909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92440" y="2348880"/>
            <a:ext cx="6743095" cy="3468117"/>
          </a:xfrm>
        </p:spPr>
      </p:pic>
      <p:sp>
        <p:nvSpPr>
          <p:cNvPr id="5" name="4 CuadroTexto"/>
          <p:cNvSpPr txBox="1"/>
          <p:nvPr/>
        </p:nvSpPr>
        <p:spPr>
          <a:xfrm>
            <a:off x="1259632" y="404664"/>
            <a:ext cx="6408712" cy="1754326"/>
          </a:xfrm>
          <a:prstGeom prst="rect">
            <a:avLst/>
          </a:prstGeom>
          <a:noFill/>
        </p:spPr>
        <p:txBody>
          <a:bodyPr wrap="square" rtlCol="0">
            <a:spAutoFit/>
          </a:bodyPr>
          <a:lstStyle/>
          <a:p>
            <a:r>
              <a:rPr lang="es-MX" dirty="0"/>
              <a:t>*A nivel familia conviene insistir en que las familia sigan una dieta equilibrada, como la mediterránea, y que se evite la obsesión por la dieta, el peso o la imagen corporal </a:t>
            </a:r>
          </a:p>
          <a:p>
            <a:r>
              <a:rPr lang="es-MX" dirty="0"/>
              <a:t>*Por ultimo, desde la escuela se puede educar a los niños sobre la alimentación y nutricionales como fomentar la autoestima, las habilidades sociales y comunicativas</a:t>
            </a:r>
          </a:p>
        </p:txBody>
      </p:sp>
    </p:spTree>
    <p:extLst>
      <p:ext uri="{BB962C8B-B14F-4D97-AF65-F5344CB8AC3E}">
        <p14:creationId xmlns:p14="http://schemas.microsoft.com/office/powerpoint/2010/main" val="1019646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27584" y="3861048"/>
            <a:ext cx="7315200" cy="2243343"/>
          </a:xfrm>
        </p:spPr>
        <p:txBody>
          <a:bodyPr/>
          <a:lstStyle/>
          <a:p>
            <a:r>
              <a:rPr lang="es-MX" dirty="0"/>
              <a:t>La bulimia y la anorexia son muy similares. Es el caso de la bulimia, quien la padece se da grandes atracones de comida(comiendo e exceso) y después trata de compensarlo con medidas drásticas, como por ejemplo el vomito inducido o ejercicio físico excesivo para evitar subir de peso.</a:t>
            </a:r>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1680" y="404664"/>
            <a:ext cx="5343525" cy="2736304"/>
          </a:xfrm>
          <a:prstGeom prst="rect">
            <a:avLst/>
          </a:prstGeom>
        </p:spPr>
      </p:pic>
    </p:spTree>
    <p:extLst>
      <p:ext uri="{BB962C8B-B14F-4D97-AF65-F5344CB8AC3E}">
        <p14:creationId xmlns:p14="http://schemas.microsoft.com/office/powerpoint/2010/main" val="2940656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908720"/>
            <a:ext cx="3744416" cy="3168351"/>
          </a:xfrm>
        </p:spPr>
        <p:txBody>
          <a:bodyPr/>
          <a:lstStyle/>
          <a:p>
            <a:r>
              <a:rPr lang="es-MX" dirty="0"/>
              <a:t>Con el tiempo, esto puede resultar peligroso, física y emocionalmente.</a:t>
            </a:r>
          </a:p>
          <a:p>
            <a:r>
              <a:rPr lang="es-MX" dirty="0"/>
              <a:t>También puede provocar comportamientos compulsivos , (es decir, comportamientos que son difíciles de evitar).</a:t>
            </a:r>
          </a:p>
          <a:p>
            <a:endParaRPr lang="es-MX"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99992" y="1340768"/>
            <a:ext cx="4350067" cy="2774301"/>
          </a:xfrm>
          <a:prstGeom prst="rect">
            <a:avLst/>
          </a:prstGeom>
        </p:spPr>
      </p:pic>
      <p:pic>
        <p:nvPicPr>
          <p:cNvPr id="5" name="4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19672" y="4514390"/>
            <a:ext cx="5177670" cy="2096332"/>
          </a:xfrm>
          <a:prstGeom prst="rect">
            <a:avLst/>
          </a:prstGeom>
        </p:spPr>
      </p:pic>
    </p:spTree>
    <p:extLst>
      <p:ext uri="{BB962C8B-B14F-4D97-AF65-F5344CB8AC3E}">
        <p14:creationId xmlns:p14="http://schemas.microsoft.com/office/powerpoint/2010/main" val="3941312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7584" y="1052736"/>
            <a:ext cx="7315200" cy="1154097"/>
          </a:xfrm>
        </p:spPr>
        <p:txBody>
          <a:bodyPr>
            <a:normAutofit fontScale="90000"/>
          </a:bodyPr>
          <a:lstStyle/>
          <a:p>
            <a:pPr algn="ctr"/>
            <a:r>
              <a:rPr lang="es-MX" dirty="0"/>
              <a:t>Diagnostico y tratamiento de la bulimia nerviosa en la clínica </a:t>
            </a:r>
          </a:p>
        </p:txBody>
      </p:sp>
      <p:sp>
        <p:nvSpPr>
          <p:cNvPr id="3" name="2 Marcador de contenido"/>
          <p:cNvSpPr>
            <a:spLocks noGrp="1"/>
          </p:cNvSpPr>
          <p:nvPr>
            <p:ph idx="1"/>
          </p:nvPr>
        </p:nvSpPr>
        <p:spPr/>
        <p:txBody>
          <a:bodyPr/>
          <a:lstStyle/>
          <a:p>
            <a:r>
              <a:rPr lang="es-MX" dirty="0"/>
              <a:t>La bulimia nerviosa es un trastornó de la alimentación que se caracteriza por episodios repetidos de ingesta excesiva de alimentos en un periodo corto de tiempo. Esto se une a una preocupación excesiva por el control del peso corporal, lo cual le puede llevar al utilizar métodos para controlar el aumento de peso</a:t>
            </a:r>
          </a:p>
        </p:txBody>
      </p:sp>
    </p:spTree>
    <p:extLst>
      <p:ext uri="{BB962C8B-B14F-4D97-AF65-F5344CB8AC3E}">
        <p14:creationId xmlns:p14="http://schemas.microsoft.com/office/powerpoint/2010/main" val="1155629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283600"/>
            <a:ext cx="3816424" cy="4248472"/>
          </a:xfrm>
        </p:spPr>
        <p:txBody>
          <a:bodyPr/>
          <a:lstStyle/>
          <a:p>
            <a:r>
              <a:rPr lang="es-MX" dirty="0"/>
              <a:t>La personalidad que padece bulimia se ve gorda. Tiene una idea distorsionada de su propio cuerpo, aunque presenta un peso normal y presenta sentimientos permanentes de insatisfacción corporal, miedo a engordar , no es capas de controlar sus impulsos con la comida y no puede resistir el deseo de realizar un atracón.</a:t>
            </a:r>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76055" y="1283600"/>
            <a:ext cx="3589713" cy="3657568"/>
          </a:xfrm>
          <a:prstGeom prst="rect">
            <a:avLst/>
          </a:prstGeom>
        </p:spPr>
      </p:pic>
      <p:sp>
        <p:nvSpPr>
          <p:cNvPr id="5" name="4 CuadroTexto"/>
          <p:cNvSpPr txBox="1"/>
          <p:nvPr/>
        </p:nvSpPr>
        <p:spPr>
          <a:xfrm>
            <a:off x="827584" y="5445224"/>
            <a:ext cx="7920880" cy="677108"/>
          </a:xfrm>
          <a:prstGeom prst="rect">
            <a:avLst/>
          </a:prstGeom>
          <a:noFill/>
        </p:spPr>
        <p:txBody>
          <a:bodyPr wrap="square" rtlCol="0">
            <a:spAutoFit/>
          </a:bodyPr>
          <a:lstStyle/>
          <a:p>
            <a:r>
              <a:rPr lang="es-MX" dirty="0"/>
              <a:t>Se contemplan dos abordajes terapéuticos: el farmacólogo y el </a:t>
            </a:r>
            <a:r>
              <a:rPr lang="es-MX" sz="2000" dirty="0"/>
              <a:t>psicoterapéutico</a:t>
            </a:r>
          </a:p>
        </p:txBody>
      </p:sp>
    </p:spTree>
    <p:extLst>
      <p:ext uri="{BB962C8B-B14F-4D97-AF65-F5344CB8AC3E}">
        <p14:creationId xmlns:p14="http://schemas.microsoft.com/office/powerpoint/2010/main" val="92215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99592" y="620688"/>
            <a:ext cx="7315200" cy="1154097"/>
          </a:xfrm>
        </p:spPr>
        <p:txBody>
          <a:bodyPr>
            <a:normAutofit fontScale="90000"/>
          </a:bodyPr>
          <a:lstStyle/>
          <a:p>
            <a:r>
              <a:rPr lang="es-MX" dirty="0"/>
              <a:t>Tratamiento de la bulimia nerviosa </a:t>
            </a:r>
          </a:p>
        </p:txBody>
      </p:sp>
      <p:sp>
        <p:nvSpPr>
          <p:cNvPr id="3" name="2 Marcador de contenido"/>
          <p:cNvSpPr>
            <a:spLocks noGrp="1"/>
          </p:cNvSpPr>
          <p:nvPr>
            <p:ph idx="1"/>
          </p:nvPr>
        </p:nvSpPr>
        <p:spPr>
          <a:xfrm>
            <a:off x="914400" y="2060849"/>
            <a:ext cx="7315200" cy="4248512"/>
          </a:xfrm>
        </p:spPr>
        <p:txBody>
          <a:bodyPr/>
          <a:lstStyle/>
          <a:p>
            <a:r>
              <a:rPr lang="es-MX" dirty="0"/>
              <a:t>El tratamiento de la bulimia nerviosa se basa tanto en terapias psicológicas, como en abordajes farmacológicos, médicos y nutricionales. Aquí veras los tratamientos mas importantes para la bulimia, un trastorno alimentario, que en ocasiones incluso, puede requerir internación para su tratamiento.</a:t>
            </a:r>
          </a:p>
          <a:p>
            <a:r>
              <a:rPr lang="es-MX" dirty="0"/>
              <a:t>*CAUSAS: En el origen de esta enfermedad interviene factores biológicos, psicológicos y sociales que desvirtúan la visión que el enfermo tiene de si mismo y responde a un gran temor a engordar.</a:t>
            </a:r>
          </a:p>
          <a:p>
            <a:endParaRPr lang="es-MX" dirty="0"/>
          </a:p>
        </p:txBody>
      </p:sp>
    </p:spTree>
    <p:extLst>
      <p:ext uri="{BB962C8B-B14F-4D97-AF65-F5344CB8AC3E}">
        <p14:creationId xmlns:p14="http://schemas.microsoft.com/office/powerpoint/2010/main" val="3236340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99592" y="548680"/>
            <a:ext cx="7315200" cy="5976664"/>
          </a:xfrm>
        </p:spPr>
        <p:txBody>
          <a:bodyPr/>
          <a:lstStyle/>
          <a:p>
            <a:r>
              <a:rPr lang="es-MX" dirty="0"/>
              <a:t>El enfermo de la bulimia siempre esta preocupado por su peso, aun cuando es normal, pero no puede reprimí sus ansias de comer. Además, los bulímicos no se encuentran bien consigo mismos (no solo físicamente , tampoco se valoran ). Generalmente la bulimia se manifiesta tras haber realizado numerosas dietas dañinas sin control medico </a:t>
            </a:r>
          </a:p>
          <a:p>
            <a:r>
              <a:rPr lang="es-MX" dirty="0"/>
              <a:t>. La limitación impuesta por el propio enfermo le lleva a un estado de ansiedad y a la necesidad patológica de ingerir gran des cantidades de alimentos.</a:t>
            </a:r>
          </a:p>
          <a:p>
            <a:endParaRPr lang="es-MX" dirty="0"/>
          </a:p>
          <a:p>
            <a:endParaRPr lang="es-MX" dirty="0"/>
          </a:p>
          <a:p>
            <a:r>
              <a:rPr lang="es-MX" dirty="0"/>
              <a:t>*SINTOMAS: Generalmente las personas que padecen de bulimia han sido obesas o han realizado numerosas dietas sin control medico. Los bulímicos tratan de ocultar los vómitos y las purgaciones, por lo que la enfermedad suele pasar desapercibida durante mucho tiempo </a:t>
            </a:r>
          </a:p>
        </p:txBody>
      </p:sp>
    </p:spTree>
    <p:extLst>
      <p:ext uri="{BB962C8B-B14F-4D97-AF65-F5344CB8AC3E}">
        <p14:creationId xmlns:p14="http://schemas.microsoft.com/office/powerpoint/2010/main" val="3306886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914400" y="908721"/>
            <a:ext cx="7315200" cy="5400640"/>
          </a:xfrm>
        </p:spPr>
        <p:txBody>
          <a:bodyPr/>
          <a:lstStyle/>
          <a:p>
            <a:r>
              <a:rPr lang="es-MX" dirty="0"/>
              <a:t>Los síntomas típicos de un cuadro de bulimia son los siguientes:</a:t>
            </a:r>
          </a:p>
          <a:p>
            <a:r>
              <a:rPr lang="es-MX" dirty="0"/>
              <a:t>*Atracones o sobre ingesta de alimentos: El enfermo comer una gran cantidad de alimentos en un espacio de tiempo  muy corto y no tiene auto control sobre la ingesta: presenta tal ansiedad que siete que no puede parar de comer.</a:t>
            </a:r>
          </a:p>
          <a:p>
            <a:r>
              <a:rPr lang="es-MX" dirty="0"/>
              <a:t>*Uso de laxantes: Para prevenir el aumento de peso y compensar el atracón o el exceso de comidas, el enfermo se provoca vómitos, utiliza laxantes, diuréticos, fármacos o recure a otros medios que le permitan controlar el peso.</a:t>
            </a:r>
          </a:p>
          <a:p>
            <a:r>
              <a:rPr lang="es-MX" dirty="0"/>
              <a:t>*Repetición: Los ciclos de atracones y vómitos se manifiestan un mínimo de dos veces por semana</a:t>
            </a:r>
          </a:p>
          <a:p>
            <a:r>
              <a:rPr lang="es-MX" dirty="0"/>
              <a:t>*Baja autoestima</a:t>
            </a:r>
          </a:p>
        </p:txBody>
      </p:sp>
    </p:spTree>
    <p:extLst>
      <p:ext uri="{BB962C8B-B14F-4D97-AF65-F5344CB8AC3E}">
        <p14:creationId xmlns:p14="http://schemas.microsoft.com/office/powerpoint/2010/main" val="1081458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71600" y="692696"/>
            <a:ext cx="7315200" cy="792087"/>
          </a:xfrm>
        </p:spPr>
        <p:txBody>
          <a:bodyPr>
            <a:normAutofit/>
          </a:bodyPr>
          <a:lstStyle/>
          <a:p>
            <a:pPr algn="ctr"/>
            <a:r>
              <a:rPr lang="es-MX" dirty="0"/>
              <a:t>Prevención </a:t>
            </a:r>
          </a:p>
        </p:txBody>
      </p:sp>
      <p:sp>
        <p:nvSpPr>
          <p:cNvPr id="3" name="2 Marcador de contenido"/>
          <p:cNvSpPr>
            <a:spLocks noGrp="1"/>
          </p:cNvSpPr>
          <p:nvPr>
            <p:ph idx="1"/>
          </p:nvPr>
        </p:nvSpPr>
        <p:spPr>
          <a:xfrm>
            <a:off x="914400" y="1566844"/>
            <a:ext cx="7315200" cy="2952328"/>
          </a:xfrm>
        </p:spPr>
        <p:txBody>
          <a:bodyPr/>
          <a:lstStyle/>
          <a:p>
            <a:r>
              <a:rPr lang="es-MX" dirty="0"/>
              <a:t>La prevención de la bulimia tiene que realizarse con un enfoque multidiciplinar.</a:t>
            </a:r>
          </a:p>
          <a:p>
            <a:r>
              <a:rPr lang="es-MX" dirty="0"/>
              <a:t>Los especialistas destacan la importancia que tiene la prevención social y la colaboración de los modelos, diseñadores, presentadores de televisión, publicistas y deportistas, entre otras profesiones para reducir los mensajes que se lanzaran la población que incide en la perdida de peso de forma no responsable y engañosa y en la talla de ropa.</a:t>
            </a:r>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653136"/>
            <a:ext cx="2171700" cy="2105025"/>
          </a:xfrm>
          <a:prstGeom prst="rect">
            <a:avLst/>
          </a:prstGeom>
        </p:spPr>
      </p:pic>
      <p:pic>
        <p:nvPicPr>
          <p:cNvPr id="5" name="4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7584" y="4581128"/>
            <a:ext cx="3744416" cy="2172353"/>
          </a:xfrm>
          <a:prstGeom prst="rect">
            <a:avLst/>
          </a:prstGeom>
        </p:spPr>
      </p:pic>
    </p:spTree>
    <p:extLst>
      <p:ext uri="{BB962C8B-B14F-4D97-AF65-F5344CB8AC3E}">
        <p14:creationId xmlns:p14="http://schemas.microsoft.com/office/powerpoint/2010/main" val="12404593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a">
  <a:themeElements>
    <a:clrScheme name="Perspectiva">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Clásico de Offic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a">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emplate>
  <TotalTime>88</TotalTime>
  <Words>748</Words>
  <Application>Microsoft Office PowerPoint</Application>
  <PresentationFormat>Presentación en pantalla (4:3)</PresentationFormat>
  <Paragraphs>41</Paragraphs>
  <Slides>10</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10</vt:i4>
      </vt:variant>
    </vt:vector>
  </HeadingPairs>
  <TitlesOfParts>
    <vt:vector size="13" baseType="lpstr">
      <vt:lpstr>Arial</vt:lpstr>
      <vt:lpstr>Wingdings</vt:lpstr>
      <vt:lpstr>Perspectiva</vt:lpstr>
      <vt:lpstr>CBTIS 75</vt:lpstr>
      <vt:lpstr>Presentación de PowerPoint</vt:lpstr>
      <vt:lpstr>Presentación de PowerPoint</vt:lpstr>
      <vt:lpstr>Diagnostico y tratamiento de la bulimia nerviosa en la clínica </vt:lpstr>
      <vt:lpstr>Presentación de PowerPoint</vt:lpstr>
      <vt:lpstr>Tratamiento de la bulimia nerviosa </vt:lpstr>
      <vt:lpstr>Presentación de PowerPoint</vt:lpstr>
      <vt:lpstr>Presentación de PowerPoint</vt:lpstr>
      <vt:lpstr>Prevención </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CBTIS 75</dc:title>
  <dc:creator>jj43</dc:creator>
  <cp:lastModifiedBy>HP</cp:lastModifiedBy>
  <cp:revision>11</cp:revision>
  <dcterms:created xsi:type="dcterms:W3CDTF">2018-02-19T23:49:55Z</dcterms:created>
  <dcterms:modified xsi:type="dcterms:W3CDTF">2018-02-27T01:41:02Z</dcterms:modified>
</cp:coreProperties>
</file>