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7" r:id="rId2"/>
    <p:sldId id="256" r:id="rId3"/>
    <p:sldId id="257" r:id="rId4"/>
    <p:sldId id="261" r:id="rId5"/>
    <p:sldId id="258" r:id="rId6"/>
    <p:sldId id="259" r:id="rId7"/>
    <p:sldId id="260" r:id="rId8"/>
    <p:sldId id="262" r:id="rId9"/>
    <p:sldId id="263" r:id="rId10"/>
    <p:sldId id="264" r:id="rId11"/>
    <p:sldId id="265"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3/9/2018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3/9/2018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r>
              <a:rPr lang="es-MX" sz="2800" b="1" dirty="0"/>
              <a:t>COMUNIDAD 2  </a:t>
            </a:r>
            <a:br>
              <a:rPr lang="es-MX" sz="2800" b="1" dirty="0"/>
            </a:br>
            <a:r>
              <a:rPr lang="es-MX" sz="2800" b="1" dirty="0"/>
              <a:t>LOS CHICOS QUE LLORAN</a:t>
            </a:r>
            <a:br>
              <a:rPr lang="es-MX" sz="2800" b="1" dirty="0"/>
            </a:br>
            <a:r>
              <a:rPr lang="es-MX" sz="2800" b="1" dirty="0"/>
              <a:t>INTEGRANTRES: </a:t>
            </a:r>
            <a:br>
              <a:rPr lang="es-MX" sz="2800" b="1" dirty="0"/>
            </a:br>
            <a:r>
              <a:rPr lang="es-MX" sz="2800" b="1" dirty="0"/>
              <a:t>*PAOLA KARINA ALVAREZ LÓPEZ.</a:t>
            </a:r>
            <a:br>
              <a:rPr lang="es-MX" sz="2800" b="1" dirty="0"/>
            </a:br>
            <a:r>
              <a:rPr lang="es-MX" sz="2800" b="1" dirty="0"/>
              <a:t>*CRISTIAN URIEL SALAZAR SOTO.</a:t>
            </a:r>
            <a:br>
              <a:rPr lang="es-MX" sz="2800" b="1" dirty="0"/>
            </a:br>
            <a:r>
              <a:rPr lang="es-MX" sz="2800" b="1" dirty="0"/>
              <a:t>*ERICK GEOVANNI GRIMALDO CÓRTEZ.</a:t>
            </a:r>
            <a:br>
              <a:rPr lang="es-MX" sz="2800" b="1" dirty="0"/>
            </a:br>
            <a:r>
              <a:rPr lang="es-MX" sz="2800" b="1" dirty="0"/>
              <a:t>*RICARDO CRUCES RÁMIREZ.</a:t>
            </a:r>
            <a:br>
              <a:rPr lang="es-MX" sz="2800" b="1" dirty="0"/>
            </a:br>
            <a:r>
              <a:rPr lang="es-MX" sz="2800" b="1" dirty="0"/>
              <a:t>*FABIAN MUÑOZ MÉNDEZ. </a:t>
            </a:r>
          </a:p>
        </p:txBody>
      </p:sp>
    </p:spTree>
    <p:extLst>
      <p:ext uri="{BB962C8B-B14F-4D97-AF65-F5344CB8AC3E}">
        <p14:creationId xmlns:p14="http://schemas.microsoft.com/office/powerpoint/2010/main" val="1165123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COMO CURAR LA BULIMIA.</a:t>
            </a:r>
            <a:br>
              <a:rPr lang="es-MX" dirty="0"/>
            </a:br>
            <a:endParaRPr lang="es-MX" dirty="0"/>
          </a:p>
        </p:txBody>
      </p:sp>
      <p:sp>
        <p:nvSpPr>
          <p:cNvPr id="3" name="Marcador de contenido 2"/>
          <p:cNvSpPr>
            <a:spLocks noGrp="1"/>
          </p:cNvSpPr>
          <p:nvPr>
            <p:ph idx="1"/>
          </p:nvPr>
        </p:nvSpPr>
        <p:spPr/>
        <p:txBody>
          <a:bodyPr/>
          <a:lstStyle/>
          <a:p>
            <a:r>
              <a:rPr lang="es-MX" dirty="0"/>
              <a:t>Los tratamientos para la bulimia consisten por una parte, en abordajes médicos, mediante la utilización de:</a:t>
            </a:r>
          </a:p>
          <a:p>
            <a:endParaRPr lang="es-MX" dirty="0"/>
          </a:p>
          <a:p>
            <a:r>
              <a:rPr lang="es-MX" dirty="0"/>
              <a:t>Psicofármacos.</a:t>
            </a:r>
          </a:p>
          <a:p>
            <a:r>
              <a:rPr lang="es-MX" dirty="0"/>
              <a:t>Antipsicóticos.</a:t>
            </a:r>
          </a:p>
          <a:p>
            <a:r>
              <a:rPr lang="es-MX" dirty="0"/>
              <a:t>Antidepresivos.</a:t>
            </a:r>
          </a:p>
          <a:p>
            <a:endParaRPr lang="es-MX" dirty="0"/>
          </a:p>
          <a:p>
            <a:endParaRPr lang="es-MX" dirty="0"/>
          </a:p>
        </p:txBody>
      </p:sp>
    </p:spTree>
    <p:extLst>
      <p:ext uri="{BB962C8B-B14F-4D97-AF65-F5344CB8AC3E}">
        <p14:creationId xmlns:p14="http://schemas.microsoft.com/office/powerpoint/2010/main" val="1159251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TRTAMIENTOS:</a:t>
            </a:r>
          </a:p>
        </p:txBody>
      </p:sp>
      <p:sp>
        <p:nvSpPr>
          <p:cNvPr id="3" name="Marcador de texto 2"/>
          <p:cNvSpPr>
            <a:spLocks noGrp="1"/>
          </p:cNvSpPr>
          <p:nvPr>
            <p:ph type="body" idx="1"/>
          </p:nvPr>
        </p:nvSpPr>
        <p:spPr/>
        <p:txBody>
          <a:bodyPr/>
          <a:lstStyle/>
          <a:p>
            <a:endParaRPr lang="es-MX" dirty="0"/>
          </a:p>
          <a:p>
            <a:endParaRPr lang="es-MX" dirty="0"/>
          </a:p>
          <a:p>
            <a:endParaRPr lang="es-MX" dirty="0"/>
          </a:p>
          <a:p>
            <a:endParaRPr lang="es-MX" dirty="0"/>
          </a:p>
          <a:p>
            <a:r>
              <a:rPr lang="es-MX" dirty="0"/>
              <a:t>PSICOTERAPÉUTICO:</a:t>
            </a:r>
          </a:p>
        </p:txBody>
      </p:sp>
      <p:sp>
        <p:nvSpPr>
          <p:cNvPr id="4" name="Marcador de contenido 3"/>
          <p:cNvSpPr>
            <a:spLocks noGrp="1"/>
          </p:cNvSpPr>
          <p:nvPr>
            <p:ph sz="half" idx="2"/>
          </p:nvPr>
        </p:nvSpPr>
        <p:spPr/>
        <p:txBody>
          <a:bodyPr>
            <a:normAutofit fontScale="70000" lnSpcReduction="20000"/>
          </a:bodyPr>
          <a:lstStyle/>
          <a:p>
            <a:r>
              <a:rPr lang="es-MX" dirty="0"/>
              <a:t>Es importante señalar que la estrategia terapéutica y el tratamiento dependen del estado en el que se encuentre la persona y según la gravedad que los efectos de la bulimia han producido en su cuerpo, puede ser necesaria la internación.</a:t>
            </a:r>
          </a:p>
          <a:p>
            <a:endParaRPr lang="es-MX" dirty="0"/>
          </a:p>
          <a:p>
            <a:r>
              <a:rPr lang="es-MX" dirty="0"/>
              <a:t>La psicoterapia individual y familiar es fundamental para abordar esta patología mental. Los abordajes pueden ser:</a:t>
            </a:r>
          </a:p>
          <a:p>
            <a:endParaRPr lang="es-MX" dirty="0"/>
          </a:p>
          <a:p>
            <a:r>
              <a:rPr lang="es-MX" dirty="0"/>
              <a:t>Mediante un marco teórico psicoanalítico.</a:t>
            </a:r>
          </a:p>
          <a:p>
            <a:r>
              <a:rPr lang="es-MX" dirty="0"/>
              <a:t>Mediante terapia cognitivo comportamental.</a:t>
            </a:r>
          </a:p>
          <a:p>
            <a:r>
              <a:rPr lang="es-MX" dirty="0"/>
              <a:t>A través de psicología social.</a:t>
            </a:r>
          </a:p>
          <a:p>
            <a:endParaRPr lang="es-MX" dirty="0"/>
          </a:p>
          <a:p>
            <a:endParaRPr lang="es-MX" dirty="0"/>
          </a:p>
        </p:txBody>
      </p:sp>
      <p:sp>
        <p:nvSpPr>
          <p:cNvPr id="5" name="Marcador de texto 4"/>
          <p:cNvSpPr>
            <a:spLocks noGrp="1"/>
          </p:cNvSpPr>
          <p:nvPr>
            <p:ph type="body" sz="quarter" idx="3"/>
          </p:nvPr>
        </p:nvSpPr>
        <p:spPr/>
        <p:txBody>
          <a:bodyPr/>
          <a:lstStyle/>
          <a:p>
            <a:r>
              <a:rPr lang="es-MX" dirty="0"/>
              <a:t>FARMACOLÓGICO:</a:t>
            </a:r>
          </a:p>
        </p:txBody>
      </p:sp>
      <p:sp>
        <p:nvSpPr>
          <p:cNvPr id="6" name="Marcador de contenido 5"/>
          <p:cNvSpPr>
            <a:spLocks noGrp="1"/>
          </p:cNvSpPr>
          <p:nvPr>
            <p:ph sz="quarter" idx="4"/>
          </p:nvPr>
        </p:nvSpPr>
        <p:spPr/>
        <p:txBody>
          <a:bodyPr>
            <a:normAutofit fontScale="85000" lnSpcReduction="10000"/>
          </a:bodyPr>
          <a:lstStyle/>
          <a:p>
            <a:r>
              <a:rPr lang="es-MX" dirty="0"/>
              <a:t>Por medio de los antipsicóticos, se intentará atacar las ideas delirantes. Por ejemplo, la errónea autopercepción de su imagen corporal. Los antidepresivos intentarán calmar los síntomas depresivos característicos de esta enfermedad mental.</a:t>
            </a:r>
          </a:p>
          <a:p>
            <a:endParaRPr lang="es-MX" dirty="0"/>
          </a:p>
          <a:p>
            <a:r>
              <a:rPr lang="es-MX" dirty="0"/>
              <a:t>Al producirse los métodos de compensación a la ingesta compulsiva de alimentos, la depresión es una de las consecuencias y síntomas de la bulimia la cual conlleva sentimientos de culpa.</a:t>
            </a:r>
          </a:p>
          <a:p>
            <a:endParaRPr lang="es-MX" dirty="0"/>
          </a:p>
          <a:p>
            <a:endParaRPr lang="es-MX" dirty="0"/>
          </a:p>
          <a:p>
            <a:endParaRPr lang="es-MX" dirty="0"/>
          </a:p>
        </p:txBody>
      </p:sp>
    </p:spTree>
    <p:extLst>
      <p:ext uri="{BB962C8B-B14F-4D97-AF65-F5344CB8AC3E}">
        <p14:creationId xmlns:p14="http://schemas.microsoft.com/office/powerpoint/2010/main" val="1173731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230008" y="726475"/>
            <a:ext cx="2657475" cy="1714500"/>
          </a:xfrm>
          <a:prstGeom prst="rect">
            <a:avLst/>
          </a:prstGeom>
        </p:spPr>
      </p:pic>
      <p:pic>
        <p:nvPicPr>
          <p:cNvPr id="3" name="Imagen 2"/>
          <p:cNvPicPr>
            <a:picLocks noChangeAspect="1"/>
          </p:cNvPicPr>
          <p:nvPr/>
        </p:nvPicPr>
        <p:blipFill>
          <a:blip r:embed="rId3"/>
          <a:stretch>
            <a:fillRect/>
          </a:stretch>
        </p:blipFill>
        <p:spPr>
          <a:xfrm>
            <a:off x="4887483" y="726475"/>
            <a:ext cx="2857500" cy="1905000"/>
          </a:xfrm>
          <a:prstGeom prst="rect">
            <a:avLst/>
          </a:prstGeom>
        </p:spPr>
      </p:pic>
      <p:pic>
        <p:nvPicPr>
          <p:cNvPr id="4" name="Imagen 3"/>
          <p:cNvPicPr>
            <a:picLocks noChangeAspect="1"/>
          </p:cNvPicPr>
          <p:nvPr/>
        </p:nvPicPr>
        <p:blipFill>
          <a:blip r:embed="rId4"/>
          <a:stretch>
            <a:fillRect/>
          </a:stretch>
        </p:blipFill>
        <p:spPr>
          <a:xfrm>
            <a:off x="4893050" y="2662367"/>
            <a:ext cx="3108563" cy="2319466"/>
          </a:xfrm>
          <a:prstGeom prst="rect">
            <a:avLst/>
          </a:prstGeom>
        </p:spPr>
      </p:pic>
      <p:pic>
        <p:nvPicPr>
          <p:cNvPr id="5" name="Imagen 4"/>
          <p:cNvPicPr>
            <a:picLocks noChangeAspect="1"/>
          </p:cNvPicPr>
          <p:nvPr/>
        </p:nvPicPr>
        <p:blipFill>
          <a:blip r:embed="rId5"/>
          <a:stretch>
            <a:fillRect/>
          </a:stretch>
        </p:blipFill>
        <p:spPr>
          <a:xfrm rot="5400000">
            <a:off x="2730070" y="2750538"/>
            <a:ext cx="2466975" cy="1847850"/>
          </a:xfrm>
          <a:prstGeom prst="rect">
            <a:avLst/>
          </a:prstGeom>
        </p:spPr>
      </p:pic>
      <p:pic>
        <p:nvPicPr>
          <p:cNvPr id="6" name="Imagen 5"/>
          <p:cNvPicPr>
            <a:picLocks noChangeAspect="1"/>
          </p:cNvPicPr>
          <p:nvPr/>
        </p:nvPicPr>
        <p:blipFill>
          <a:blip r:embed="rId6"/>
          <a:stretch>
            <a:fillRect/>
          </a:stretch>
        </p:blipFill>
        <p:spPr>
          <a:xfrm>
            <a:off x="7744983" y="593125"/>
            <a:ext cx="2247900" cy="2038350"/>
          </a:xfrm>
          <a:prstGeom prst="rect">
            <a:avLst/>
          </a:prstGeom>
        </p:spPr>
      </p:pic>
      <p:pic>
        <p:nvPicPr>
          <p:cNvPr id="7" name="Imagen 6"/>
          <p:cNvPicPr>
            <a:picLocks noChangeAspect="1"/>
          </p:cNvPicPr>
          <p:nvPr/>
        </p:nvPicPr>
        <p:blipFill>
          <a:blip r:embed="rId7"/>
          <a:stretch>
            <a:fillRect/>
          </a:stretch>
        </p:blipFill>
        <p:spPr>
          <a:xfrm>
            <a:off x="8021208" y="2631475"/>
            <a:ext cx="2381250" cy="2381250"/>
          </a:xfrm>
          <a:prstGeom prst="rect">
            <a:avLst/>
          </a:prstGeom>
        </p:spPr>
      </p:pic>
      <p:sp>
        <p:nvSpPr>
          <p:cNvPr id="8" name="CuadroTexto 7"/>
          <p:cNvSpPr txBox="1"/>
          <p:nvPr/>
        </p:nvSpPr>
        <p:spPr>
          <a:xfrm>
            <a:off x="4528365" y="2006697"/>
            <a:ext cx="4557970" cy="1323439"/>
          </a:xfrm>
          <a:prstGeom prst="rect">
            <a:avLst/>
          </a:prstGeom>
          <a:noFill/>
        </p:spPr>
        <p:txBody>
          <a:bodyPr wrap="square" rtlCol="0">
            <a:spAutoFit/>
          </a:bodyPr>
          <a:lstStyle/>
          <a:p>
            <a:r>
              <a:rPr lang="es-MX" sz="8000" dirty="0"/>
              <a:t>BULIMIA</a:t>
            </a:r>
          </a:p>
        </p:txBody>
      </p:sp>
    </p:spTree>
    <p:extLst>
      <p:ext uri="{BB962C8B-B14F-4D97-AF65-F5344CB8AC3E}">
        <p14:creationId xmlns:p14="http://schemas.microsoft.com/office/powerpoint/2010/main" val="1501761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MX" sz="9600" dirty="0"/>
              <a:t>BULIMIA </a:t>
            </a:r>
          </a:p>
        </p:txBody>
      </p:sp>
    </p:spTree>
    <p:extLst>
      <p:ext uri="{BB962C8B-B14F-4D97-AF65-F5344CB8AC3E}">
        <p14:creationId xmlns:p14="http://schemas.microsoft.com/office/powerpoint/2010/main" val="299789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¿QUÉ ES LA BULIMIA?</a:t>
            </a:r>
          </a:p>
        </p:txBody>
      </p:sp>
      <p:sp>
        <p:nvSpPr>
          <p:cNvPr id="3" name="Marcador de contenido 2"/>
          <p:cNvSpPr>
            <a:spLocks noGrp="1"/>
          </p:cNvSpPr>
          <p:nvPr>
            <p:ph idx="1"/>
          </p:nvPr>
        </p:nvSpPr>
        <p:spPr/>
        <p:txBody>
          <a:bodyPr/>
          <a:lstStyle/>
          <a:p>
            <a:r>
              <a:rPr lang="es-MX" dirty="0"/>
              <a:t>La bulimia y la anorexia son similares. En el caso de la bulimia, quien la padece se da grandes atracones de comida (comiendo en exceso) y después trata de compensarlo con medidas drásticas, como por ejemplo el vómito inducido o ejercicio físico excesivo para evitar subir de peso.</a:t>
            </a:r>
          </a:p>
          <a:p>
            <a:r>
              <a:rPr lang="es-MX" dirty="0"/>
              <a:t>Esto puede resultar peligroso, física y emocionalmente. También puede provocar comportamientos compulsivos (es decir, comportamientos que son difíciles de evitar).</a:t>
            </a:r>
          </a:p>
          <a:p>
            <a:endParaRPr lang="es-MX" dirty="0"/>
          </a:p>
        </p:txBody>
      </p:sp>
    </p:spTree>
    <p:extLst>
      <p:ext uri="{BB962C8B-B14F-4D97-AF65-F5344CB8AC3E}">
        <p14:creationId xmlns:p14="http://schemas.microsoft.com/office/powerpoint/2010/main" val="2326538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POSIBLES CAUSAS</a:t>
            </a:r>
          </a:p>
        </p:txBody>
      </p:sp>
      <p:sp>
        <p:nvSpPr>
          <p:cNvPr id="3" name="Marcador de contenido 2"/>
          <p:cNvSpPr>
            <a:spLocks noGrp="1"/>
          </p:cNvSpPr>
          <p:nvPr>
            <p:ph idx="1"/>
          </p:nvPr>
        </p:nvSpPr>
        <p:spPr/>
        <p:txBody>
          <a:bodyPr/>
          <a:lstStyle/>
          <a:p>
            <a:r>
              <a:rPr lang="es-MX" dirty="0"/>
              <a:t>Muchas más mujeres que hombres padecen de bulimia. El trastorno es más común en niñas adolescentes y mujeres jóvenes. La persona generalmente sabe que su patrón de alimentación es anormal. Puede experimentar miedo o culpa con los episodios de atracones y purgas.</a:t>
            </a:r>
          </a:p>
          <a:p>
            <a:endParaRPr lang="es-MX" dirty="0"/>
          </a:p>
          <a:p>
            <a:r>
              <a:rPr lang="es-MX" dirty="0"/>
              <a:t>Se desconoce la causa exacta de la bulimia. Los factores genéticos, psicológicos, familiares, sociales o culturales pueden jugar un papel. La bulimia probablemente se debe a más de un factor.</a:t>
            </a:r>
          </a:p>
        </p:txBody>
      </p:sp>
    </p:spTree>
    <p:extLst>
      <p:ext uri="{BB962C8B-B14F-4D97-AF65-F5344CB8AC3E}">
        <p14:creationId xmlns:p14="http://schemas.microsoft.com/office/powerpoint/2010/main" val="2907336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DIAGNÓSTICO DE UNA PERSONA CON BULIMIA </a:t>
            </a:r>
          </a:p>
        </p:txBody>
      </p:sp>
      <p:sp>
        <p:nvSpPr>
          <p:cNvPr id="3" name="Marcador de contenido 2"/>
          <p:cNvSpPr>
            <a:spLocks noGrp="1"/>
          </p:cNvSpPr>
          <p:nvPr>
            <p:ph idx="1"/>
          </p:nvPr>
        </p:nvSpPr>
        <p:spPr/>
        <p:txBody>
          <a:bodyPr/>
          <a:lstStyle/>
          <a:p>
            <a:r>
              <a:rPr lang="es-MX" dirty="0"/>
              <a:t>Un diagnóstico de bulimia se da cuando alguien recurre a los atracones y a la purga de manera regular, al menos dos veces por semana, durante un par de meses.</a:t>
            </a:r>
          </a:p>
          <a:p>
            <a:r>
              <a:rPr lang="es-MX" dirty="0"/>
              <a:t>Las personas bulímicas comen grandes cantidades de comida de golpe (generalmente comida chatarra) y suelen hacerlo a escondidas de los demás. Frecuentemente comen alimentos no cocidos o que aún están congelados, o sacan comida de la basura. Suelen sentir que no pueden dejar de comer y solo lo hacen cuando están demasiado llenos como para seguir comiendo. La mayoría de las personas que padecen bulimia luego recurren a los vómitos,  los laxantes o al ejercicio físico excesivo.</a:t>
            </a:r>
          </a:p>
        </p:txBody>
      </p:sp>
    </p:spTree>
    <p:extLst>
      <p:ext uri="{BB962C8B-B14F-4D97-AF65-F5344CB8AC3E}">
        <p14:creationId xmlns:p14="http://schemas.microsoft.com/office/powerpoint/2010/main" val="4115095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589212" y="733168"/>
            <a:ext cx="8915400" cy="5178054"/>
          </a:xfrm>
        </p:spPr>
        <p:txBody>
          <a:bodyPr/>
          <a:lstStyle/>
          <a:p>
            <a:r>
              <a:rPr lang="es-MX" dirty="0"/>
              <a:t>La persona que padece bulimia se ve gorda, tiene una idea distorsionada de su propio cuerpo, aunque presenta un peso normal y presenta sentimientos permanentes de insatisfacción corporal, miedo a engordar, no es capaz de controlar sus impulsos con la comida y no puede resistir el deseo de realizar un atracón.</a:t>
            </a:r>
          </a:p>
          <a:p>
            <a:endParaRPr lang="es-MX" dirty="0"/>
          </a:p>
        </p:txBody>
      </p:sp>
    </p:spTree>
    <p:extLst>
      <p:ext uri="{BB962C8B-B14F-4D97-AF65-F5344CB8AC3E}">
        <p14:creationId xmlns:p14="http://schemas.microsoft.com/office/powerpoint/2010/main" val="356526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POSIBLE SOLUCIÓN DE LA BUILIMA </a:t>
            </a:r>
          </a:p>
        </p:txBody>
      </p:sp>
      <p:sp>
        <p:nvSpPr>
          <p:cNvPr id="3" name="Marcador de contenido 2"/>
          <p:cNvSpPr>
            <a:spLocks noGrp="1"/>
          </p:cNvSpPr>
          <p:nvPr>
            <p:ph idx="1"/>
          </p:nvPr>
        </p:nvSpPr>
        <p:spPr/>
        <p:txBody>
          <a:bodyPr>
            <a:normAutofit/>
          </a:bodyPr>
          <a:lstStyle/>
          <a:p>
            <a:pPr marL="0" indent="0">
              <a:buNone/>
            </a:pPr>
            <a:r>
              <a:rPr lang="es-MX" dirty="0"/>
              <a:t>Se contemplan dos abordajes terapéuticos: el farmacológico y el psicoterapéutico. </a:t>
            </a:r>
          </a:p>
          <a:p>
            <a:pPr marL="0" indent="0">
              <a:buNone/>
            </a:pPr>
            <a:endParaRPr lang="es-MX" dirty="0"/>
          </a:p>
          <a:p>
            <a:pPr marL="0" indent="0">
              <a:buNone/>
            </a:pPr>
            <a:r>
              <a:rPr lang="es-MX" dirty="0"/>
              <a:t>La terapia cognitivo-conductual ha dado muy buenos resultados. Es muy importante que los padres acudan al médico porque los pacientes muchas veces niegan los síntomas y tratan de ocultar la gravedad del problema.</a:t>
            </a:r>
          </a:p>
        </p:txBody>
      </p:sp>
    </p:spTree>
    <p:extLst>
      <p:ext uri="{BB962C8B-B14F-4D97-AF65-F5344CB8AC3E}">
        <p14:creationId xmlns:p14="http://schemas.microsoft.com/office/powerpoint/2010/main" val="228637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BULIMIA NERVIOSA.</a:t>
            </a:r>
          </a:p>
        </p:txBody>
      </p:sp>
      <p:sp>
        <p:nvSpPr>
          <p:cNvPr id="3" name="Marcador de contenido 2"/>
          <p:cNvSpPr>
            <a:spLocks noGrp="1"/>
          </p:cNvSpPr>
          <p:nvPr>
            <p:ph idx="1"/>
          </p:nvPr>
        </p:nvSpPr>
        <p:spPr/>
        <p:txBody>
          <a:bodyPr/>
          <a:lstStyle/>
          <a:p>
            <a:r>
              <a:rPr lang="es-MX" dirty="0"/>
              <a:t>La Bulimia Nerviosa es un trastorno de la conducta alimentaria que se caracteriza por episodios de atracones (ingesta voraz e incontrolada), en los que se ingiere una gran cantidad de alimento en poco espacio de tiempo y generalmente en secreto. Las personas afectadas intentan compensar los efectos de las sobreingesta mediante vómitos auto inducidos y / o otras maniobras de purga o aumento de la actividad física.</a:t>
            </a:r>
          </a:p>
        </p:txBody>
      </p:sp>
    </p:spTree>
    <p:extLst>
      <p:ext uri="{BB962C8B-B14F-4D97-AF65-F5344CB8AC3E}">
        <p14:creationId xmlns:p14="http://schemas.microsoft.com/office/powerpoint/2010/main" val="1019553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CRITERIOS PARA DIAGNOSTICAR BULIMIA NERVIOSA.</a:t>
            </a:r>
          </a:p>
        </p:txBody>
      </p:sp>
      <p:sp>
        <p:nvSpPr>
          <p:cNvPr id="3" name="Marcador de contenido 2"/>
          <p:cNvSpPr>
            <a:spLocks noGrp="1"/>
          </p:cNvSpPr>
          <p:nvPr>
            <p:ph idx="1"/>
          </p:nvPr>
        </p:nvSpPr>
        <p:spPr/>
        <p:txBody>
          <a:bodyPr>
            <a:normAutofit fontScale="85000" lnSpcReduction="10000"/>
          </a:bodyPr>
          <a:lstStyle/>
          <a:p>
            <a:r>
              <a:rPr lang="es-MX" dirty="0"/>
              <a:t>Presencia de atracones recurrentes. Un atracón se caracteriza por:</a:t>
            </a:r>
          </a:p>
          <a:p>
            <a:r>
              <a:rPr lang="es-MX" dirty="0"/>
              <a:t>Ingesta de alimento en un corto espacio de tiempo (por ejemplo, en un período de 2 horas) en una cantidad muy superior a la que la mayoría de las personas ingerirían en un período de tiempo similar y en las mismas circunstancias</a:t>
            </a:r>
          </a:p>
          <a:p>
            <a:endParaRPr lang="es-MX" dirty="0"/>
          </a:p>
          <a:p>
            <a:r>
              <a:rPr lang="es-MX" dirty="0"/>
              <a:t>Sensación de pérdida de control sobre la ingesta del alimento (por ejemplo, sensación de no poder parar de comer o no poder controlar el tipo o la cantidad de comida que se está ingiriendo)</a:t>
            </a:r>
          </a:p>
          <a:p>
            <a:endParaRPr lang="es-MX" dirty="0"/>
          </a:p>
          <a:p>
            <a:r>
              <a:rPr lang="es-MX" dirty="0"/>
              <a:t>Conductas compensatorias inapropiadas, de manera repetida, con el fin de no ganar peso, como son provocación del vómito; uso excesivo de laxantes, diuréticos, enemas u otros fármacos; ayuno, y ejercicio excesivo.</a:t>
            </a:r>
          </a:p>
          <a:p>
            <a:r>
              <a:rPr lang="es-MX" dirty="0"/>
              <a:t>Los atracones y las conductas compensatorias inapropiadas tienen lugar al menos una vez a la semana durante un periodo de 3 meses.</a:t>
            </a:r>
          </a:p>
        </p:txBody>
      </p:sp>
    </p:spTree>
    <p:extLst>
      <p:ext uri="{BB962C8B-B14F-4D97-AF65-F5344CB8AC3E}">
        <p14:creationId xmlns:p14="http://schemas.microsoft.com/office/powerpoint/2010/main" val="426391992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51</TotalTime>
  <Words>823</Words>
  <Application>Microsoft Office PowerPoint</Application>
  <PresentationFormat>Panorámica</PresentationFormat>
  <Paragraphs>52</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Century Gothic</vt:lpstr>
      <vt:lpstr>Wingdings 3</vt:lpstr>
      <vt:lpstr>Espiral</vt:lpstr>
      <vt:lpstr>COMUNIDAD 2   LOS CHICOS QUE LLORAN INTEGRANTRES:  *PAOLA KARINA ALVAREZ LÓPEZ. *CRISTIAN URIEL SALAZAR SOTO. *ERICK GEOVANNI GRIMALDO CÓRTEZ. *RICARDO CRUCES RÁMIREZ. *FABIAN MUÑOZ MÉNDEZ. </vt:lpstr>
      <vt:lpstr>BULIMIA </vt:lpstr>
      <vt:lpstr>¿QUÉ ES LA BULIMIA?</vt:lpstr>
      <vt:lpstr>POSIBLES CAUSAS</vt:lpstr>
      <vt:lpstr>DIAGNÓSTICO DE UNA PERSONA CON BULIMIA </vt:lpstr>
      <vt:lpstr>Presentación de PowerPoint</vt:lpstr>
      <vt:lpstr>POSIBLE SOLUCIÓN DE LA BUILIMA </vt:lpstr>
      <vt:lpstr>BULIMIA NERVIOSA.</vt:lpstr>
      <vt:lpstr>CRITERIOS PARA DIAGNOSTICAR BULIMIA NERVIOSA.</vt:lpstr>
      <vt:lpstr>COMO CURAR LA BULIMIA. </vt:lpstr>
      <vt:lpstr>TRTAMIENTOS: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BULIMIA</dc:title>
  <dc:creator>Usuario de Windows</dc:creator>
  <cp:lastModifiedBy>HP</cp:lastModifiedBy>
  <cp:revision>7</cp:revision>
  <dcterms:created xsi:type="dcterms:W3CDTF">2018-03-01T23:39:50Z</dcterms:created>
  <dcterms:modified xsi:type="dcterms:W3CDTF">2018-03-10T02:02:32Z</dcterms:modified>
</cp:coreProperties>
</file>