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897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637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522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103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956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757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824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048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476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26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298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3/9/2018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813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272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297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600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15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683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539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alud.doctissimo.es/enfermedades/enfermedades-cardiovasculares/" TargetMode="External"/><Relationship Id="rId2" Type="http://schemas.openxmlformats.org/officeDocument/2006/relationships/hyperlink" Target="http://salud.doctissimo.es/enfermedades/problemas-digestivo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alud.doctissimo.es/salud-femenina/menstruacion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idateplus.com/enfermedades/enfermedades-vasculares-y-del-corazon/infarto-miocardio.html" TargetMode="External"/><Relationship Id="rId2" Type="http://schemas.openxmlformats.org/officeDocument/2006/relationships/hyperlink" Target="http://www.cuidateplus.com/enfermedades/enfermedades-vasculares-y-del-corazon/arritmia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uidateplus.com/enfermedades/digestivas/colon-irritable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uidateplus.com/alimentacion/diccionario/dieta-mediterranea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BULIMIA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Comunidad:  numero 4</a:t>
            </a:r>
          </a:p>
          <a:p>
            <a:r>
              <a:rPr lang="es-MX" dirty="0"/>
              <a:t>los camaleones </a:t>
            </a:r>
          </a:p>
        </p:txBody>
      </p:sp>
    </p:spTree>
    <p:extLst>
      <p:ext uri="{BB962C8B-B14F-4D97-AF65-F5344CB8AC3E}">
        <p14:creationId xmlns:p14="http://schemas.microsoft.com/office/powerpoint/2010/main" val="404466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Centros de ayuda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Caminar segura: centro de </a:t>
            </a:r>
            <a:r>
              <a:rPr lang="es-MX" dirty="0" err="1"/>
              <a:t>reabilitacion</a:t>
            </a:r>
            <a:r>
              <a:rPr lang="es-MX" dirty="0"/>
              <a:t> integra</a:t>
            </a:r>
          </a:p>
          <a:p>
            <a:r>
              <a:rPr lang="es-MX" dirty="0"/>
              <a:t>Somos una Clínica de rehabilitación de adicciones para mujeres y hombres, somos especialistas en tratar  trastornos de conducta alimentaria como pueden ser anorexia y bulimia. </a:t>
            </a:r>
            <a:r>
              <a:rPr lang="es-MX" b="1"/>
              <a:t>Clínica Casa Segura</a:t>
            </a:r>
            <a:r>
              <a:rPr lang="es-MX"/>
              <a:t> es un centro de rehabilitación donde brindamos ayuda a las personas con trastornos alimenticios y a sus familias, con un tratamiento efectivo para que encuentren otra forma de vida.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19231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¿QUE ES LA BULIMIA?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800" dirty="0">
                <a:latin typeface="Bell MT" panose="02020503060305020303" pitchFamily="18" charset="0"/>
              </a:rPr>
              <a:t>La bulimia y la anorexia son similares. En el caso de la bulimia, quien la padece se da </a:t>
            </a:r>
            <a:r>
              <a:rPr lang="es-MX" sz="2800" b="1" dirty="0">
                <a:latin typeface="Bell MT" panose="02020503060305020303" pitchFamily="18" charset="0"/>
              </a:rPr>
              <a:t>grandes atracones de comida</a:t>
            </a:r>
            <a:r>
              <a:rPr lang="es-MX" sz="2800" dirty="0">
                <a:latin typeface="Bell MT" panose="02020503060305020303" pitchFamily="18" charset="0"/>
              </a:rPr>
              <a:t> (comiendo en exceso) y después trata de compensarlo con medidas drásticas, como por ejemplo el </a:t>
            </a:r>
            <a:r>
              <a:rPr lang="es-MX" sz="2800" b="1" dirty="0">
                <a:latin typeface="Bell MT" panose="02020503060305020303" pitchFamily="18" charset="0"/>
              </a:rPr>
              <a:t>vómito inducido</a:t>
            </a:r>
            <a:r>
              <a:rPr lang="es-MX" sz="2800" dirty="0">
                <a:latin typeface="Bell MT" panose="02020503060305020303" pitchFamily="18" charset="0"/>
              </a:rPr>
              <a:t> o</a:t>
            </a:r>
            <a:r>
              <a:rPr lang="es-MX" sz="2800" b="1" dirty="0">
                <a:latin typeface="Bell MT" panose="02020503060305020303" pitchFamily="18" charset="0"/>
              </a:rPr>
              <a:t> ejercicio físico </a:t>
            </a:r>
            <a:r>
              <a:rPr lang="es-MX" sz="2800" b="1" dirty="0" err="1">
                <a:latin typeface="Bell MT" panose="02020503060305020303" pitchFamily="18" charset="0"/>
              </a:rPr>
              <a:t>excesivo</a:t>
            </a:r>
            <a:r>
              <a:rPr lang="es-MX" sz="2800" dirty="0" err="1">
                <a:latin typeface="Bell MT" panose="02020503060305020303" pitchFamily="18" charset="0"/>
              </a:rPr>
              <a:t>para</a:t>
            </a:r>
            <a:r>
              <a:rPr lang="es-MX" sz="2800" dirty="0">
                <a:latin typeface="Bell MT" panose="02020503060305020303" pitchFamily="18" charset="0"/>
              </a:rPr>
              <a:t> evitar subir de peso.</a:t>
            </a:r>
          </a:p>
        </p:txBody>
      </p:sp>
    </p:spTree>
    <p:extLst>
      <p:ext uri="{BB962C8B-B14F-4D97-AF65-F5344CB8AC3E}">
        <p14:creationId xmlns:p14="http://schemas.microsoft.com/office/powerpoint/2010/main" val="4120020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¿CUALES SON SUS SINTOMAS?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Las personas bulímicas comen grandes cantidades de comida de golpe (generalmente comida chatarra) y suelen hacerlo </a:t>
            </a:r>
            <a:r>
              <a:rPr lang="es-MX" b="1" dirty="0"/>
              <a:t>a escondidas</a:t>
            </a:r>
            <a:r>
              <a:rPr lang="es-MX" dirty="0"/>
              <a:t> de los demás. Frecuentemente comen alimentos no cocidos o que aún están congelados, o sacan comida de la basura. Suelen sentir que no pueden dejar de comer y solo lo hacen cuando están demasiado llenos como para seguir comiendo. La mayoría de las personas que padecen bulimia luego recurren a los </a:t>
            </a:r>
            <a:r>
              <a:rPr lang="es-MX" b="1" dirty="0"/>
              <a:t>vómitos</a:t>
            </a:r>
            <a:r>
              <a:rPr lang="es-MX" dirty="0"/>
              <a:t>,  los laxantes o al </a:t>
            </a:r>
            <a:r>
              <a:rPr lang="es-MX" b="1" dirty="0"/>
              <a:t>ejercicio físico excesivo</a:t>
            </a:r>
            <a:r>
              <a:rPr lang="es-MX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6339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¿Cuales son sus causas emocionales?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2" y="2569995"/>
            <a:ext cx="9601196" cy="3318936"/>
          </a:xfrm>
        </p:spPr>
        <p:txBody>
          <a:bodyPr>
            <a:normAutofit fontScale="92500" lnSpcReduction="20000"/>
          </a:bodyPr>
          <a:lstStyle/>
          <a:p>
            <a:r>
              <a:rPr lang="es-MX" dirty="0">
                <a:latin typeface="Bell MT" panose="02020503060305020303" pitchFamily="18" charset="0"/>
              </a:rPr>
              <a:t>Las personas con anorexia o bulimia </a:t>
            </a:r>
            <a:r>
              <a:rPr lang="es-MX" b="1" dirty="0">
                <a:latin typeface="Bell MT" panose="02020503060305020303" pitchFamily="18" charset="0"/>
              </a:rPr>
              <a:t>sienten un gran rechazo de su propia vida, han llegado a un profundo sentimiento de odio y rechazo hacia si mismos.</a:t>
            </a:r>
            <a:r>
              <a:rPr lang="es-MX" dirty="0">
                <a:latin typeface="Bell MT" panose="02020503060305020303" pitchFamily="18" charset="0"/>
              </a:rPr>
              <a:t> Realmente se busca el alimento emocional pero se proyecta en la relación con la comida.</a:t>
            </a:r>
          </a:p>
          <a:p>
            <a:r>
              <a:rPr lang="es-MX" dirty="0">
                <a:latin typeface="Bell MT" panose="02020503060305020303" pitchFamily="18" charset="0"/>
              </a:rPr>
              <a:t>Se sienten una sensación de vacío que se busca llenar compulsivamente.</a:t>
            </a:r>
          </a:p>
          <a:p>
            <a:r>
              <a:rPr lang="es-MX" b="1" dirty="0">
                <a:latin typeface="Bell MT" panose="02020503060305020303" pitchFamily="18" charset="0"/>
              </a:rPr>
              <a:t>Resentir:</a:t>
            </a:r>
            <a:endParaRPr lang="es-MX" dirty="0">
              <a:latin typeface="Bell MT" panose="02020503060305020303" pitchFamily="18" charset="0"/>
            </a:endParaRPr>
          </a:p>
          <a:p>
            <a:r>
              <a:rPr lang="es-MX" i="1" dirty="0">
                <a:latin typeface="Bell MT" panose="02020503060305020303" pitchFamily="18" charset="0"/>
              </a:rPr>
              <a:t>“</a:t>
            </a:r>
            <a:r>
              <a:rPr lang="es-MX" dirty="0">
                <a:latin typeface="Bell MT" panose="02020503060305020303" pitchFamily="18" charset="0"/>
              </a:rPr>
              <a:t>Me gustaría que el alimento emocional de mamá fuera diferente</a:t>
            </a:r>
            <a:r>
              <a:rPr lang="es-MX" i="1" dirty="0">
                <a:latin typeface="Bell MT" panose="02020503060305020303" pitchFamily="18" charset="0"/>
              </a:rPr>
              <a:t>.”</a:t>
            </a:r>
            <a:endParaRPr lang="es-MX" dirty="0">
              <a:latin typeface="Bell MT" panose="02020503060305020303" pitchFamily="18" charset="0"/>
            </a:endParaRPr>
          </a:p>
          <a:p>
            <a:r>
              <a:rPr lang="es-MX" i="1" dirty="0">
                <a:latin typeface="Bell MT" panose="02020503060305020303" pitchFamily="18" charset="0"/>
              </a:rPr>
              <a:t>“</a:t>
            </a:r>
            <a:r>
              <a:rPr lang="es-MX" dirty="0">
                <a:latin typeface="Bell MT" panose="02020503060305020303" pitchFamily="18" charset="0"/>
              </a:rPr>
              <a:t>Quiero seguridad de mamá pero lo que obtengo es angustia e inseguridad</a:t>
            </a:r>
            <a:r>
              <a:rPr lang="es-MX" i="1" dirty="0">
                <a:latin typeface="Bell MT" panose="02020503060305020303" pitchFamily="18" charset="0"/>
              </a:rPr>
              <a:t>” </a:t>
            </a:r>
          </a:p>
          <a:p>
            <a:r>
              <a:rPr lang="es-MX" i="1" dirty="0">
                <a:latin typeface="Bell MT" panose="02020503060305020303" pitchFamily="18" charset="0"/>
              </a:rPr>
              <a:t>y una autoestima muy baja </a:t>
            </a:r>
            <a:endParaRPr lang="es-MX" dirty="0">
              <a:latin typeface="Bell MT" panose="02020503060305020303" pitchFamily="18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67354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¿Cuales son las consecuencias físicas?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MX" b="1" dirty="0">
                <a:latin typeface="Bell MT" panose="02020503060305020303" pitchFamily="18" charset="0"/>
                <a:hlinkClick r:id="rId2"/>
              </a:rPr>
              <a:t>Alteraciones digestivas</a:t>
            </a:r>
            <a:br>
              <a:rPr lang="es-MX" dirty="0">
                <a:latin typeface="Bell MT" panose="02020503060305020303" pitchFamily="18" charset="0"/>
              </a:rPr>
            </a:br>
            <a:r>
              <a:rPr lang="es-MX" dirty="0">
                <a:latin typeface="Bell MT" panose="02020503060305020303" pitchFamily="18" charset="0"/>
              </a:rPr>
              <a:t>. Son las más frecuentes, entre las que destacan úlceras en el esófago, por el paso del contenido del estómago a la boca; aumento del tamaño de las glándulas salivares; dilatación del estómago o rotura, ya sea por la ingesta masiva o por el esfuerzo al vomitar; pérdida significativa del esmalte dental y aparición de caries dentales; callosidades en las manos (signo de Russell), por el paso ácido del vómito </a:t>
            </a:r>
            <a:r>
              <a:rPr lang="es-MX" dirty="0" err="1">
                <a:latin typeface="Bell MT" panose="02020503060305020303" pitchFamily="18" charset="0"/>
              </a:rPr>
              <a:t>autoprovocado</a:t>
            </a:r>
            <a:r>
              <a:rPr lang="es-MX" dirty="0">
                <a:latin typeface="Bell MT" panose="02020503060305020303" pitchFamily="18" charset="0"/>
              </a:rPr>
              <a:t> por el dorso de la mano.</a:t>
            </a:r>
            <a:br>
              <a:rPr lang="es-MX" dirty="0">
                <a:latin typeface="Bell MT" panose="02020503060305020303" pitchFamily="18" charset="0"/>
              </a:rPr>
            </a:br>
            <a:r>
              <a:rPr lang="es-MX" b="1" dirty="0">
                <a:latin typeface="Bell MT" panose="02020503060305020303" pitchFamily="18" charset="0"/>
              </a:rPr>
              <a:t>Alteraciones respiratorias</a:t>
            </a:r>
            <a:r>
              <a:rPr lang="es-MX" dirty="0">
                <a:latin typeface="Bell MT" panose="02020503060305020303" pitchFamily="18" charset="0"/>
              </a:rPr>
              <a:t>. Puede aparecer ronquera crónica e infecciones pulmonares por la aspiración hacia el pulmón de alimentos al vomitar.</a:t>
            </a:r>
          </a:p>
          <a:p>
            <a:r>
              <a:rPr lang="es-MX" b="1" dirty="0">
                <a:latin typeface="Bell MT" panose="02020503060305020303" pitchFamily="18" charset="0"/>
                <a:hlinkClick r:id="rId3"/>
              </a:rPr>
              <a:t>Alteraciones cardiovasculares</a:t>
            </a:r>
            <a:r>
              <a:rPr lang="es-MX" dirty="0">
                <a:latin typeface="Bell MT" panose="02020503060305020303" pitchFamily="18" charset="0"/>
              </a:rPr>
              <a:t>. Alteraciones del ritmo cardíaco secundarias al déficit en potasio a causa de las conductas purgativas, ya sean los vómitos o el abuso de laxantes, que pueden ocasionar la muerte.</a:t>
            </a:r>
            <a:br>
              <a:rPr lang="es-MX" dirty="0">
                <a:latin typeface="Bell MT" panose="02020503060305020303" pitchFamily="18" charset="0"/>
              </a:rPr>
            </a:br>
            <a:r>
              <a:rPr lang="es-MX" dirty="0">
                <a:latin typeface="Bell MT" panose="02020503060305020303" pitchFamily="18" charset="0"/>
              </a:rPr>
              <a:t>La deshidratación por vómitos o abuso de laxantes provoca que la presión de la sangre sea baja. A raíz de los esfuerzos para vomitar es posible que aparezcan puntos rojizos en cara y cuello por roturas de pequeños vasos sanguíneos, al igual que hemorragias en la conjuntiva de los ojos.</a:t>
            </a:r>
            <a:br>
              <a:rPr lang="es-MX" dirty="0">
                <a:latin typeface="Bell MT" panose="02020503060305020303" pitchFamily="18" charset="0"/>
              </a:rPr>
            </a:br>
            <a:r>
              <a:rPr lang="es-MX" b="1" dirty="0">
                <a:latin typeface="Bell MT" panose="02020503060305020303" pitchFamily="18" charset="0"/>
              </a:rPr>
              <a:t>Alteraciones neurológicas</a:t>
            </a:r>
            <a:r>
              <a:rPr lang="es-MX" dirty="0">
                <a:latin typeface="Bell MT" panose="02020503060305020303" pitchFamily="18" charset="0"/>
              </a:rPr>
              <a:t>. Se produce una atrofia del cerebro y pueden tener crisis convulsivas (epilépticas).</a:t>
            </a:r>
            <a:br>
              <a:rPr lang="es-MX" dirty="0">
                <a:latin typeface="Bell MT" panose="02020503060305020303" pitchFamily="18" charset="0"/>
              </a:rPr>
            </a:br>
            <a:r>
              <a:rPr lang="es-MX" b="1" dirty="0">
                <a:latin typeface="Bell MT" panose="02020503060305020303" pitchFamily="18" charset="0"/>
              </a:rPr>
              <a:t>Alteraciones hormonales</a:t>
            </a:r>
            <a:r>
              <a:rPr lang="es-MX" dirty="0">
                <a:latin typeface="Bell MT" panose="02020503060305020303" pitchFamily="18" charset="0"/>
              </a:rPr>
              <a:t>. Es posible que tengan los </a:t>
            </a:r>
            <a:r>
              <a:rPr lang="es-MX" b="1" dirty="0">
                <a:latin typeface="Bell MT" panose="02020503060305020303" pitchFamily="18" charset="0"/>
                <a:hlinkClick r:id="rId4"/>
              </a:rPr>
              <a:t>ciclos menstruales</a:t>
            </a:r>
            <a:r>
              <a:rPr lang="es-MX" dirty="0">
                <a:latin typeface="Bell MT" panose="02020503060305020303" pitchFamily="18" charset="0"/>
              </a:rPr>
              <a:t> normales, aunque lo habitual es que presenten irregularidades menstruales o amenorrea, al igual que las anoréxicas.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0184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Otros puntos de causas </a:t>
            </a:r>
            <a:r>
              <a:rPr lang="es-MX" dirty="0" err="1"/>
              <a:t>fisicas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MX" b="1" dirty="0">
                <a:hlinkClick r:id="rId2"/>
              </a:rPr>
              <a:t>Arritmias</a:t>
            </a:r>
            <a:r>
              <a:rPr lang="es-MX" dirty="0"/>
              <a:t> que pueden desembocar en </a:t>
            </a:r>
            <a:r>
              <a:rPr lang="es-MX" b="1" dirty="0">
                <a:hlinkClick r:id="rId3"/>
              </a:rPr>
              <a:t>infartos</a:t>
            </a:r>
            <a:r>
              <a:rPr lang="es-MX" dirty="0"/>
              <a:t>.</a:t>
            </a:r>
          </a:p>
          <a:p>
            <a:r>
              <a:rPr lang="es-MX" dirty="0"/>
              <a:t>Deshidratación.</a:t>
            </a:r>
          </a:p>
          <a:p>
            <a:r>
              <a:rPr lang="es-MX" b="1" dirty="0">
                <a:hlinkClick r:id="rId4"/>
              </a:rPr>
              <a:t>Intestino irritable</a:t>
            </a:r>
            <a:r>
              <a:rPr lang="es-MX" dirty="0"/>
              <a:t> y megacolon.</a:t>
            </a:r>
          </a:p>
          <a:p>
            <a:r>
              <a:rPr lang="es-MX" dirty="0"/>
              <a:t>Reflujo gastroesofágico.</a:t>
            </a:r>
          </a:p>
          <a:p>
            <a:r>
              <a:rPr lang="es-MX" dirty="0"/>
              <a:t>Hernia </a:t>
            </a:r>
            <a:r>
              <a:rPr lang="es-MX" dirty="0" err="1"/>
              <a:t>hiatal</a:t>
            </a:r>
            <a:r>
              <a:rPr lang="es-MX" dirty="0"/>
              <a:t>.</a:t>
            </a:r>
          </a:p>
          <a:p>
            <a:r>
              <a:rPr lang="es-MX" dirty="0"/>
              <a:t>Caries dentales.</a:t>
            </a:r>
          </a:p>
          <a:p>
            <a:r>
              <a:rPr lang="es-MX" dirty="0"/>
              <a:t>Pérdida de masa ósea.</a:t>
            </a:r>
          </a:p>
          <a:p>
            <a:r>
              <a:rPr lang="es-MX" dirty="0"/>
              <a:t>Perforación esofágica.</a:t>
            </a:r>
          </a:p>
          <a:p>
            <a:r>
              <a:rPr lang="es-MX" dirty="0"/>
              <a:t>Roturas gástricas.</a:t>
            </a:r>
          </a:p>
          <a:p>
            <a:r>
              <a:rPr lang="es-MX" dirty="0"/>
              <a:t>Pancreatitis.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24805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tratamientos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MX" dirty="0"/>
              <a:t>El tratamiento de este trastorno de la alimentación tiene que ser multidisciplinar y </a:t>
            </a:r>
            <a:r>
              <a:rPr lang="es-MX" b="1" dirty="0"/>
              <a:t>adaptarse a cada paciente de forma individual</a:t>
            </a:r>
            <a:r>
              <a:rPr lang="es-MX" dirty="0"/>
              <a:t>.</a:t>
            </a:r>
          </a:p>
          <a:p>
            <a:r>
              <a:rPr lang="es-MX" dirty="0"/>
              <a:t>Las dos aproximaciones al tratamiento son la</a:t>
            </a:r>
            <a:r>
              <a:rPr lang="es-MX" b="1" dirty="0"/>
              <a:t> psicoterapia</a:t>
            </a:r>
            <a:r>
              <a:rPr lang="es-MX" dirty="0"/>
              <a:t> y los</a:t>
            </a:r>
            <a:r>
              <a:rPr lang="es-MX" b="1" dirty="0"/>
              <a:t> fármacos</a:t>
            </a:r>
            <a:r>
              <a:rPr lang="es-MX" dirty="0"/>
              <a:t>. Es mejor que la psicoterapia la realice especialista con experiencia en alteraciones de la conducta alimentaria. Éste decidirá además si el paciente necesita seguir una terapia con antidepresivos que ayude a controlar la bulimia nerviosa.</a:t>
            </a:r>
          </a:p>
          <a:p>
            <a:r>
              <a:rPr lang="es-MX" dirty="0"/>
              <a:t>En virtud de la gravedad, el paciente puede requerir a un tratamiento ambulatorio o ser hospitalizado.</a:t>
            </a:r>
          </a:p>
          <a:p>
            <a:r>
              <a:rPr lang="es-MX" dirty="0"/>
              <a:t>Los primeros pasos deben encaminarse a </a:t>
            </a:r>
            <a:r>
              <a:rPr lang="es-MX" b="1" dirty="0"/>
              <a:t>evitar los vómitos</a:t>
            </a:r>
            <a:r>
              <a:rPr lang="es-MX" dirty="0"/>
              <a:t>, </a:t>
            </a:r>
            <a:r>
              <a:rPr lang="es-MX" b="1" dirty="0"/>
              <a:t>normalizar el funcionamiento metabólico del enfermo</a:t>
            </a:r>
            <a:r>
              <a:rPr lang="es-MX" dirty="0"/>
              <a:t> y enseñarle a mantener una dieta equilibrada y tener unos buenos hábitos alimenticios.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75474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/>
              <a:t>Junto a este tratamiento, encauzado hacia la recuperación física, paralelamente se desarrollará una terapia psicológica con el fin de reestructurar las ideas racionales y </a:t>
            </a:r>
            <a:r>
              <a:rPr lang="es-MX" b="1" dirty="0"/>
              <a:t>corregir la percepción errónea que el paciente tiene de su propio cuerpo</a:t>
            </a:r>
            <a:r>
              <a:rPr lang="es-MX" dirty="0"/>
              <a:t>.</a:t>
            </a:r>
          </a:p>
          <a:p>
            <a:r>
              <a:rPr lang="es-MX" dirty="0"/>
              <a:t>El tratamiento también implica la colaboración de la familia, ya que en ocasiones el factor que desencadena la enfermedad se encuentra en su seno.</a:t>
            </a:r>
          </a:p>
          <a:p>
            <a:r>
              <a:rPr lang="es-MX" dirty="0"/>
              <a:t>La curación de la bulimia se alcanza en el 40 por ciento de los casos, si bien es una enfermedad intermitente que tiende a </a:t>
            </a:r>
            <a:r>
              <a:rPr lang="es-MX" dirty="0" err="1"/>
              <a:t>cronificarse</a:t>
            </a:r>
            <a:r>
              <a:rPr lang="es-MX" dirty="0"/>
              <a:t>. La mortalidad en esta enfermedad supera a la de la anorexia debido a las complicaciones derivadas de los vómitos y el uso de purgativos.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23442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Prevención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La prevención de la bulimia tiene que realizarse con un </a:t>
            </a:r>
            <a:r>
              <a:rPr lang="es-MX" b="1" dirty="0"/>
              <a:t>enfoque multidisciplinar</a:t>
            </a:r>
            <a:r>
              <a:rPr lang="es-MX" dirty="0"/>
              <a:t>. Los especialistas destacan la importancia que tiene la prevención social y la colaboración de modelos, diseñadores, presentadores de televisión, publicistas y deportistas, entre otras profesiones para reducir los mensajes que se lanzan a la población que inciden en la pérdida de peso de forma no responsable y engañosa y en las tallas de la ropa.</a:t>
            </a:r>
          </a:p>
          <a:p>
            <a:r>
              <a:rPr lang="es-MX" dirty="0"/>
              <a:t> A nivel familiar conviene insistir en que</a:t>
            </a:r>
            <a:r>
              <a:rPr lang="es-MX" b="1" dirty="0"/>
              <a:t> las familias sigan una dieta equilibrada</a:t>
            </a:r>
            <a:r>
              <a:rPr lang="es-MX" dirty="0"/>
              <a:t>, como la </a:t>
            </a:r>
            <a:r>
              <a:rPr lang="es-MX" b="1" dirty="0">
                <a:hlinkClick r:id="rId2"/>
              </a:rPr>
              <a:t>mediterránea</a:t>
            </a:r>
            <a:r>
              <a:rPr lang="es-MX" dirty="0"/>
              <a:t>, y que se evite la obsesión por la dieta, el peso o la imagen corporal.</a:t>
            </a:r>
          </a:p>
        </p:txBody>
      </p:sp>
    </p:spTree>
    <p:extLst>
      <p:ext uri="{BB962C8B-B14F-4D97-AF65-F5344CB8AC3E}">
        <p14:creationId xmlns:p14="http://schemas.microsoft.com/office/powerpoint/2010/main" val="21861710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76</TotalTime>
  <Words>162</Words>
  <Application>Microsoft Office PowerPoint</Application>
  <PresentationFormat>Panorámica</PresentationFormat>
  <Paragraphs>42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Bell MT</vt:lpstr>
      <vt:lpstr>Garamond</vt:lpstr>
      <vt:lpstr>Orgánico</vt:lpstr>
      <vt:lpstr>BULIMIA</vt:lpstr>
      <vt:lpstr>¿QUE ES LA BULIMIA?</vt:lpstr>
      <vt:lpstr>¿CUALES SON SUS SINTOMAS?</vt:lpstr>
      <vt:lpstr>¿Cuales son sus causas emocionales?</vt:lpstr>
      <vt:lpstr>¿Cuales son las consecuencias físicas?</vt:lpstr>
      <vt:lpstr>Otros puntos de causas fisicas</vt:lpstr>
      <vt:lpstr>tratamientos</vt:lpstr>
      <vt:lpstr>Presentación de PowerPoint</vt:lpstr>
      <vt:lpstr>Prevención </vt:lpstr>
      <vt:lpstr>Centros de ayuda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BULIMIA</dc:title>
  <dc:creator>Regina RH</dc:creator>
  <cp:lastModifiedBy>HP</cp:lastModifiedBy>
  <cp:revision>5</cp:revision>
  <dcterms:created xsi:type="dcterms:W3CDTF">2018-02-20T00:02:08Z</dcterms:created>
  <dcterms:modified xsi:type="dcterms:W3CDTF">2018-03-10T02:00:04Z</dcterms:modified>
</cp:coreProperties>
</file>