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1" r:id="rId2"/>
  </p:sldMasterIdLst>
  <p:sldIdLst>
    <p:sldId id="259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610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7348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0008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6786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1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3250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154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27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304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202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38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9381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56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587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4864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183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566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7512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0515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5194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637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8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48266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494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2027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26/02/2018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45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68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0994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4990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6680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245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487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7737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67A7B-AF20-42DF-BF5E-186F59A8B358}" type="datetimeFigureOut">
              <a:rPr lang="es-ES" smtClean="0"/>
              <a:t>26/02/2018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196203C-BBE4-4A6E-A408-4A7FC014DCF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63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ulimarexia.com.ar/trata.html" TargetMode="Externa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webconsultas.com/salud-al-dia/anorexia/causas-y-factores-de-riesgo-de-la-anorexia" TargetMode="Externa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un.es/enfermedades-tratamientos/enfermedades/anorexia-nerviosa" TargetMode="Externa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olmo.pntic.mec.es/~rjid0000/anorexia.htm" TargetMode="Externa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1426" y="798490"/>
            <a:ext cx="9144000" cy="2093287"/>
          </a:xfrm>
        </p:spPr>
        <p:txBody>
          <a:bodyPr/>
          <a:lstStyle/>
          <a:p>
            <a:pPr algn="ctr"/>
            <a:r>
              <a:rPr lang="es-MX" dirty="0">
                <a:solidFill>
                  <a:srgbClr val="0070C0"/>
                </a:solidFill>
              </a:rPr>
              <a:t>Anorexia y bulimia 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90671" y="3387143"/>
            <a:ext cx="8976574" cy="3181082"/>
          </a:xfrm>
        </p:spPr>
        <p:txBody>
          <a:bodyPr>
            <a:normAutofit/>
          </a:bodyPr>
          <a:lstStyle/>
          <a:p>
            <a:r>
              <a:rPr lang="es-MX" dirty="0"/>
              <a:t>Comunidad 7 </a:t>
            </a:r>
          </a:p>
          <a:p>
            <a:r>
              <a:rPr lang="es-MX" dirty="0"/>
              <a:t>Nombre de la comunidad: NIFEKALI</a:t>
            </a:r>
          </a:p>
          <a:p>
            <a:r>
              <a:rPr lang="es-MX" dirty="0"/>
              <a:t>Integrantes: </a:t>
            </a:r>
          </a:p>
          <a:p>
            <a:r>
              <a:rPr lang="es-MX" dirty="0"/>
              <a:t>Lizbeth Godínez Rangel </a:t>
            </a:r>
          </a:p>
          <a:p>
            <a:r>
              <a:rPr lang="es-MX" dirty="0"/>
              <a:t>Fernanda Guadalupe Exiga Gutiérrez</a:t>
            </a:r>
          </a:p>
          <a:p>
            <a:r>
              <a:rPr lang="es-MX" dirty="0"/>
              <a:t>Karla Andrea Cortes Rodríguez </a:t>
            </a:r>
          </a:p>
          <a:p>
            <a:r>
              <a:rPr lang="es-MX" dirty="0"/>
              <a:t>Elizabeth Dorantes Díaz </a:t>
            </a:r>
          </a:p>
          <a:p>
            <a:r>
              <a:rPr lang="es-MX" dirty="0"/>
              <a:t> </a:t>
            </a:r>
          </a:p>
          <a:p>
            <a:endParaRPr lang="es-MX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856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28305" y="1923734"/>
            <a:ext cx="657251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latin typeface="Verdana,Arial"/>
              </a:rPr>
              <a:t>TRATAMIENTO DIETETICO-NUTRICIONAL: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El objetivo del tratamiento dietético de los pacientes ambulatorios es establecer hábitos alimentarios normales. 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La meta es alcanzar un peso con el cual se normalicen las funciones fisiológicas, incluyendo la menstruación.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La motivación del paciente es fundamental y se logra con el apoyo psicológico y las charlas educativas a cargo del plantel médico y del nutricionista.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El tratamiento debe ser individualizado y dirigido a las áreas específicas que requieran modificación.</a:t>
            </a:r>
            <a:br>
              <a:rPr lang="es-MX" dirty="0">
                <a:latin typeface="Verdana,Arial"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729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hlinkClick r:id="rId2"/>
            <a:extLst>
              <a:ext uri="{FF2B5EF4-FFF2-40B4-BE49-F238E27FC236}">
                <a16:creationId xmlns:a16="http://schemas.microsoft.com/office/drawing/2014/main" id="{C5FFF616-D2A5-49C6-B028-F209DA892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0564" y="128789"/>
            <a:ext cx="3251436" cy="30638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ángulo 3"/>
          <p:cNvSpPr/>
          <p:nvPr/>
        </p:nvSpPr>
        <p:spPr>
          <a:xfrm>
            <a:off x="1924557" y="394692"/>
            <a:ext cx="626640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latin typeface="Verdana,Arial"/>
              </a:rPr>
              <a:t>SIGNOS FISIOLOGICOS CORPORALES - SINTOMAS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Disminución de peso significativa con atrofia muscular y prominencias óseas (ej.: costillas y escápulas visibles).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Excesiva sensibilidad al frío.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Piel pálido-amarillenta, reseca. Puede haber acné y pérdida significativa del cabello, debido a anemia y trastornos hormonales.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Debilidad y mareos.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Palpitaciones. Ritmo cardíaco alterado, hipotensión.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Calambres musculares.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Halitosis (mal aliento).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Agrandamiento de las glándulas parótidas.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Constipación.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</p:txBody>
      </p:sp>
    </p:spTree>
    <p:extLst>
      <p:ext uri="{BB962C8B-B14F-4D97-AF65-F5344CB8AC3E}">
        <p14:creationId xmlns:p14="http://schemas.microsoft.com/office/powerpoint/2010/main" val="75620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93949" y="1442434"/>
            <a:ext cx="71091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Meteorismo (gases intestinales).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Trastornos auditivos (sensación de un "eco") por pérdida del tejido graso en áreas específicas del oído.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dirty="0">
                <a:latin typeface="Verdana,Arial"/>
              </a:rPr>
              <a:t>Propensión a las infecciones debido a inmunodeficiencia (anginas a repetición, bronquitis, resfriados frecuentes, ganglios palpables).</a:t>
            </a:r>
            <a:br>
              <a:rPr lang="es-MX" dirty="0">
                <a:latin typeface="Verdana,Arial"/>
              </a:rPr>
            </a:br>
            <a:endParaRPr lang="es-MX" dirty="0">
              <a:latin typeface="Verdana,Arial"/>
            </a:endParaRPr>
          </a:p>
          <a:p>
            <a:br>
              <a:rPr lang="es-MX" dirty="0">
                <a:latin typeface="Verdana,Arial"/>
              </a:rPr>
            </a:br>
            <a:endParaRPr lang="es-ES" dirty="0"/>
          </a:p>
        </p:txBody>
      </p:sp>
      <p:pic>
        <p:nvPicPr>
          <p:cNvPr id="3" name="Imagen 2">
            <a:hlinkClick r:id="rId2"/>
            <a:extLst>
              <a:ext uri="{FF2B5EF4-FFF2-40B4-BE49-F238E27FC236}">
                <a16:creationId xmlns:a16="http://schemas.microsoft.com/office/drawing/2014/main" id="{C4194876-0AF3-4BE3-A416-B5BDE18EC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0513" y="1442434"/>
            <a:ext cx="3150309" cy="27932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8135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24270" y="2730321"/>
            <a:ext cx="6027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latin typeface="Verdana,Arial"/>
              </a:rPr>
              <a:t>Una persona puede esconder una bulimia debajo de una excelente figura o estando excedida de peso.</a:t>
            </a:r>
            <a:br>
              <a:rPr lang="es-MX" dirty="0">
                <a:latin typeface="Verdana,Arial"/>
              </a:rPr>
            </a:br>
            <a:endParaRPr lang="es-ES" dirty="0"/>
          </a:p>
        </p:txBody>
      </p:sp>
      <p:pic>
        <p:nvPicPr>
          <p:cNvPr id="3" name="Imagen 2">
            <a:hlinkClick r:id="rId2"/>
            <a:extLst>
              <a:ext uri="{FF2B5EF4-FFF2-40B4-BE49-F238E27FC236}">
                <a16:creationId xmlns:a16="http://schemas.microsoft.com/office/drawing/2014/main" id="{5869AC96-7628-48C2-8DE2-82BE4BE95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4499" y="2349912"/>
            <a:ext cx="1207812" cy="43590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480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90930" y="103032"/>
            <a:ext cx="60530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latin typeface="Tahoma,Verdana,Arial"/>
              </a:rPr>
              <a:t>Secuelas cardiovasculares:</a:t>
            </a:r>
            <a:br>
              <a:rPr lang="es-MX" dirty="0">
                <a:latin typeface="Tahoma,Verdana,Arial"/>
              </a:rPr>
            </a:br>
            <a:r>
              <a:rPr lang="es-MX" dirty="0">
                <a:latin typeface="Verdana,Arial"/>
              </a:rPr>
              <a:t>- Arritmias: extrasístoles supra ventriculares y ventriculares - bloqueos de ramas H. de Hiss - bradicardia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Disminución del tamaño cardíaco : corazón “en gota”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Prolapso de válvula mitral: según el grado de severidad, es una de las causas principales de muerte súbita, junto con las arritmias producidas por otros mecanismos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Hipotensión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Extremidades frías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Cierto grado de insuficiencia cardíaca</a:t>
            </a:r>
            <a:br>
              <a:rPr lang="es-MX" dirty="0">
                <a:latin typeface="Verdana,Arial"/>
              </a:rPr>
            </a:br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3090930" y="3816439"/>
            <a:ext cx="61990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latin typeface="Tahoma,Verdana,Arial"/>
              </a:rPr>
              <a:t>Secuelas dermatológicas:</a:t>
            </a:r>
            <a:br>
              <a:rPr lang="es-MX" dirty="0">
                <a:latin typeface="Tahoma,Verdana,Arial"/>
              </a:rPr>
            </a:br>
            <a:r>
              <a:rPr lang="es-MX" dirty="0">
                <a:latin typeface="Verdana,Arial"/>
              </a:rPr>
              <a:t>- Alopecía (caída del cabello): miniaturización de los folículos pilosos, cabello fino, ralo y quebradizo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Acné tardío</a:t>
            </a:r>
            <a:br>
              <a:rPr lang="es-MX" dirty="0">
                <a:latin typeface="Verdana,Arial"/>
              </a:rPr>
            </a:br>
            <a:r>
              <a:rPr lang="es-MX" dirty="0">
                <a:latin typeface="Verdana,Arial"/>
              </a:rPr>
              <a:t>- Piel pálido-amarillenta y seca, con tendencia a la ruptura de vasos capilares (“arañitas”)</a:t>
            </a:r>
            <a:br>
              <a:rPr lang="es-MX" dirty="0">
                <a:latin typeface="Verdana,Arial"/>
              </a:rPr>
            </a:br>
            <a:br>
              <a:rPr lang="es-MX" dirty="0">
                <a:latin typeface="Verdana,Arial"/>
              </a:rPr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192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>
                <a:latin typeface="Tahoma,Verdana,Arial"/>
              </a:rPr>
              <a:t>Secuelas nerviosas:</a:t>
            </a:r>
            <a:br>
              <a:rPr lang="es-ES" dirty="0">
                <a:latin typeface="Tahoma,Verdana,Arial"/>
              </a:rPr>
            </a:br>
            <a:r>
              <a:rPr lang="es-ES" dirty="0">
                <a:latin typeface="Verdana,Arial"/>
              </a:rPr>
              <a:t>- Anomalías electroencefalografías</a:t>
            </a:r>
            <a:br>
              <a:rPr lang="es-ES" dirty="0">
                <a:latin typeface="Verdana,Arial"/>
              </a:rPr>
            </a:br>
            <a:r>
              <a:rPr lang="es-ES" dirty="0">
                <a:latin typeface="Verdana,Arial"/>
              </a:rPr>
              <a:t>- Atrofia de determinadas áreas cerebrales a expensas de dilatación ventricular: afortunadamente suele ser reversible con la recuperación nutricional</a:t>
            </a:r>
            <a:br>
              <a:rPr lang="es-ES" dirty="0">
                <a:latin typeface="Verdana,Arial"/>
              </a:rPr>
            </a:br>
            <a:r>
              <a:rPr lang="es-ES" dirty="0">
                <a:latin typeface="Verdana,Arial"/>
              </a:rPr>
              <a:t>- Psicosis</a:t>
            </a:r>
            <a:br>
              <a:rPr lang="es-ES" dirty="0">
                <a:latin typeface="Verdana,Arial"/>
              </a:rPr>
            </a:br>
            <a:br>
              <a:rPr lang="es-ES" dirty="0">
                <a:latin typeface="Verdana,Arial"/>
              </a:rPr>
            </a:br>
            <a:endParaRPr lang="es-ES" dirty="0"/>
          </a:p>
        </p:txBody>
      </p:sp>
      <p:pic>
        <p:nvPicPr>
          <p:cNvPr id="3" name="Imagen 2">
            <a:hlinkClick r:id="rId2"/>
            <a:extLst>
              <a:ext uri="{FF2B5EF4-FFF2-40B4-BE49-F238E27FC236}">
                <a16:creationId xmlns:a16="http://schemas.microsoft.com/office/drawing/2014/main" id="{C676089A-4D1A-4BE8-9B23-5702E1302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3110185"/>
            <a:ext cx="2396306" cy="34410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334163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67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Tahoma,Verdana,Arial</vt:lpstr>
      <vt:lpstr>Verdana,Arial</vt:lpstr>
      <vt:lpstr>Wingdings 3</vt:lpstr>
      <vt:lpstr>Espiral</vt:lpstr>
      <vt:lpstr>1_Espiral</vt:lpstr>
      <vt:lpstr>Anorexia y bulimia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Anorexia y bulimia</dc:title>
  <dc:creator>Usuario de Windows</dc:creator>
  <cp:lastModifiedBy>HP</cp:lastModifiedBy>
  <cp:revision>8</cp:revision>
  <dcterms:created xsi:type="dcterms:W3CDTF">2018-02-19T20:19:24Z</dcterms:created>
  <dcterms:modified xsi:type="dcterms:W3CDTF">2018-02-27T02:11:22Z</dcterms:modified>
</cp:coreProperties>
</file>